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ink/ink1.xml" ContentType="application/inkml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3" r:id="rId2"/>
    <p:sldId id="2745" r:id="rId3"/>
    <p:sldId id="2746" r:id="rId4"/>
    <p:sldId id="2755" r:id="rId5"/>
    <p:sldId id="2684" r:id="rId6"/>
    <p:sldId id="2743" r:id="rId7"/>
    <p:sldId id="2747" r:id="rId8"/>
    <p:sldId id="2756" r:id="rId9"/>
    <p:sldId id="2757" r:id="rId10"/>
    <p:sldId id="2739" r:id="rId11"/>
    <p:sldId id="2754" r:id="rId12"/>
    <p:sldId id="2749" r:id="rId13"/>
    <p:sldId id="258" r:id="rId14"/>
    <p:sldId id="2737" r:id="rId15"/>
    <p:sldId id="2733" r:id="rId16"/>
    <p:sldId id="2740" r:id="rId17"/>
    <p:sldId id="2734" r:id="rId18"/>
    <p:sldId id="2735" r:id="rId19"/>
    <p:sldId id="2736" r:id="rId20"/>
    <p:sldId id="2732" r:id="rId21"/>
    <p:sldId id="2748" r:id="rId22"/>
    <p:sldId id="2758" r:id="rId23"/>
    <p:sldId id="2724" r:id="rId24"/>
    <p:sldId id="2741" r:id="rId25"/>
    <p:sldId id="2763" r:id="rId26"/>
    <p:sldId id="2751" r:id="rId27"/>
    <p:sldId id="2760" r:id="rId28"/>
    <p:sldId id="2750" r:id="rId29"/>
    <p:sldId id="2761" r:id="rId30"/>
    <p:sldId id="2744" r:id="rId31"/>
    <p:sldId id="2759" r:id="rId32"/>
    <p:sldId id="276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Cover" id="{6BDF7DC7-9A9D-424A-8B0C-67E597EA0FBA}">
          <p14:sldIdLst>
            <p14:sldId id="2563"/>
          </p14:sldIdLst>
        </p14:section>
        <p14:section name="1. 추진배경" id="{3BE1EFA1-C94F-47B8-9A79-A5F132CDC635}">
          <p14:sldIdLst>
            <p14:sldId id="2745"/>
            <p14:sldId id="2746"/>
            <p14:sldId id="2755"/>
          </p14:sldIdLst>
        </p14:section>
        <p14:section name="2. 현상 파악" id="{B0858AC6-684D-4EAD-83EB-4D4ACED1070B}">
          <p14:sldIdLst>
            <p14:sldId id="2684"/>
            <p14:sldId id="2743"/>
            <p14:sldId id="2747"/>
            <p14:sldId id="2756"/>
            <p14:sldId id="2757"/>
          </p14:sldIdLst>
        </p14:section>
        <p14:section name="3. 공정의 이해" id="{9C0B4870-AA93-4B94-BF45-DA2EF5C830BB}">
          <p14:sldIdLst>
            <p14:sldId id="2739"/>
            <p14:sldId id="2754"/>
          </p14:sldIdLst>
        </p14:section>
        <p14:section name="temp" id="{441C15D7-0E5F-4F00-834C-5070DCE0B6B5}">
          <p14:sldIdLst>
            <p14:sldId id="2749"/>
            <p14:sldId id="258"/>
            <p14:sldId id="2737"/>
            <p14:sldId id="2733"/>
            <p14:sldId id="2740"/>
            <p14:sldId id="2734"/>
            <p14:sldId id="2735"/>
            <p14:sldId id="2736"/>
            <p14:sldId id="2732"/>
          </p14:sldIdLst>
        </p14:section>
        <p14:section name="4. 분석 계획" id="{A983BBCD-57FE-41BD-A7FD-8ADD7C78E941}">
          <p14:sldIdLst>
            <p14:sldId id="2748"/>
            <p14:sldId id="2758"/>
            <p14:sldId id="2724"/>
            <p14:sldId id="2741"/>
            <p14:sldId id="2763"/>
            <p14:sldId id="2751"/>
            <p14:sldId id="2760"/>
            <p14:sldId id="2750"/>
            <p14:sldId id="2761"/>
            <p14:sldId id="2744"/>
            <p14:sldId id="2759"/>
            <p14:sldId id="27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393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2319" userDrawn="1">
          <p15:clr>
            <a:srgbClr val="A4A3A4"/>
          </p15:clr>
        </p15:guide>
        <p15:guide id="10" orient="horz" pos="845" userDrawn="1">
          <p15:clr>
            <a:srgbClr val="A4A3A4"/>
          </p15:clr>
        </p15:guide>
        <p15:guide id="11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ihyun" initials="KJ" lastIdx="2" clrIdx="0">
    <p:extLst>
      <p:ext uri="{19B8F6BF-5375-455C-9EA6-DF929625EA0E}">
        <p15:presenceInfo xmlns:p15="http://schemas.microsoft.com/office/powerpoint/2012/main" userId="4f0e59c10a1c66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7280" autoAdjust="0"/>
  </p:normalViewPr>
  <p:slideViewPr>
    <p:cSldViewPr snapToGrid="0" showGuides="1">
      <p:cViewPr>
        <p:scale>
          <a:sx n="75" d="100"/>
          <a:sy n="75" d="100"/>
        </p:scale>
        <p:origin x="-1258" y="43"/>
      </p:cViewPr>
      <p:guideLst>
        <p:guide orient="horz" pos="504"/>
        <p:guide pos="3840"/>
        <p:guide pos="3931"/>
        <p:guide pos="3749"/>
        <p:guide pos="393"/>
        <p:guide orient="horz" pos="3997"/>
        <p:guide pos="7287"/>
        <p:guide orient="horz" pos="2319"/>
        <p:guide orient="horz" pos="84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_tte\Desktop\AI%20Bigdata%20Academy\&#52397;&#45380;%20AI&#183;Big%20Data%20&#50500;&#52852;&#45936;&#48120;%20&#54532;&#47196;&#51229;&#53944;%20&#54788;&#54889;(21.04.30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_tte\Desktop\AI%20Bigdata%20Academy\&#52397;&#45380;%20AI&#183;Big%20Data%20&#50500;&#52852;&#45936;&#48120;%20&#54532;&#47196;&#51229;&#53944;%20&#54788;&#54889;(21.04.30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투자 금액(억원)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678</c:v>
                </c:pt>
                <c:pt idx="1">
                  <c:v>956</c:v>
                </c:pt>
                <c:pt idx="2" formatCode="#,##0">
                  <c:v>1061</c:v>
                </c:pt>
                <c:pt idx="3" formatCode="#,##0">
                  <c:v>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4-7F4F-9B56-B815463B7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68-4E87-8DEE-6AB0365869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</c:v>
                </c:pt>
                <c:pt idx="1">
                  <c:v>10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68-4E87-8DEE-6AB0365869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</c:v>
                </c:pt>
                <c:pt idx="1">
                  <c:v>13</c:v>
                </c:pt>
                <c:pt idx="2">
                  <c:v>11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68-4E87-8DEE-6AB036586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5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8F-4442-9E29-670BD03EEA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8F-4442-9E29-670BD03EEA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8F-4442-9E29-670BD03EE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0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불량률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Sheet1!$A$2:$A$100</c:f>
              <c:numCache>
                <c:formatCode>General</c:formatCode>
                <c:ptCount val="9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8E-4A0B-8232-71D24DED0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매출 상승률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매출상승률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18.04</c:v>
                </c:pt>
                <c:pt idx="1">
                  <c:v>19.010000000000002</c:v>
                </c:pt>
                <c:pt idx="2">
                  <c:v>19.02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0.17</c:v>
                </c:pt>
                <c:pt idx="1">
                  <c:v>0.13</c:v>
                </c:pt>
                <c:pt idx="2" formatCode="#,##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7E-4472-8ACC-3E26BCD0C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반도체 수율 현황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18840727879175E-2"/>
                  <c:y val="1.39367542409190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8AC-B345-95AE-68F151A5604E}"/>
                </c:ext>
              </c:extLst>
            </c:dLbl>
            <c:dLbl>
              <c:idx val="1"/>
              <c:layout>
                <c:manualLayout>
                  <c:x val="1.1671741532160275E-2"/>
                  <c:y val="1.3936874039946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AC-B345-95AE-68F151A5604E}"/>
                </c:ext>
              </c:extLst>
            </c:dLbl>
            <c:dLbl>
              <c:idx val="2"/>
              <c:layout>
                <c:manualLayout>
                  <c:x val="1.1618840727879203E-2"/>
                  <c:y val="5.68984532443771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AC-B345-95AE-68F151A5604E}"/>
                </c:ext>
              </c:extLst>
            </c:dLbl>
            <c:dLbl>
              <c:idx val="3"/>
              <c:layout>
                <c:manualLayout>
                  <c:x val="8.7141305459092957E-3"/>
                  <c:y val="5.62261595865073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AC-B345-95AE-68F151A560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삼성전자</c:v>
                </c:pt>
                <c:pt idx="1">
                  <c:v>TSMC</c:v>
                </c:pt>
                <c:pt idx="2">
                  <c:v>롄신</c:v>
                </c:pt>
                <c:pt idx="3">
                  <c:v>자사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0.99</c:v>
                </c:pt>
                <c:pt idx="1">
                  <c:v>0.99</c:v>
                </c:pt>
                <c:pt idx="2">
                  <c:v>0.94</c:v>
                </c:pt>
                <c:pt idx="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AC-B345-95AE-68F151A5604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759820608"/>
        <c:axId val="1759822256"/>
      </c:barChart>
      <c:catAx>
        <c:axId val="175982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2256"/>
        <c:crosses val="autoZero"/>
        <c:auto val="1"/>
        <c:lblAlgn val="ctr"/>
        <c:lblOffset val="100"/>
        <c:noMultiLvlLbl val="0"/>
      </c:catAx>
      <c:valAx>
        <c:axId val="17598222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915698849397755"/>
          <c:y val="0.78993798091052225"/>
          <c:w val="0.3645751933389022"/>
          <c:h val="0.13951921824235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반도체 수율 현황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618840727879175E-2"/>
                  <c:y val="1.39367542409190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8AC-B345-95AE-68F151A5604E}"/>
                </c:ext>
              </c:extLst>
            </c:dLbl>
            <c:dLbl>
              <c:idx val="1"/>
              <c:layout>
                <c:manualLayout>
                  <c:x val="1.1671741532160275E-2"/>
                  <c:y val="1.3936874039946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AC-B345-95AE-68F151A5604E}"/>
                </c:ext>
              </c:extLst>
            </c:dLbl>
            <c:dLbl>
              <c:idx val="2"/>
              <c:layout>
                <c:manualLayout>
                  <c:x val="1.1618840727879203E-2"/>
                  <c:y val="5.68984532443771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AC-B345-95AE-68F151A5604E}"/>
                </c:ext>
              </c:extLst>
            </c:dLbl>
            <c:dLbl>
              <c:idx val="3"/>
              <c:layout>
                <c:manualLayout>
                  <c:x val="8.7141305459092957E-3"/>
                  <c:y val="5.62261595865073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8AC-B345-95AE-68F151A560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삼성전자</c:v>
                </c:pt>
                <c:pt idx="1">
                  <c:v>TSMC</c:v>
                </c:pt>
                <c:pt idx="2">
                  <c:v>롄신</c:v>
                </c:pt>
                <c:pt idx="3">
                  <c:v>자사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0.99</c:v>
                </c:pt>
                <c:pt idx="1">
                  <c:v>0.99</c:v>
                </c:pt>
                <c:pt idx="2">
                  <c:v>0.94</c:v>
                </c:pt>
                <c:pt idx="3">
                  <c:v>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AC-B345-95AE-68F151A5604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759820608"/>
        <c:axId val="1759822256"/>
      </c:barChart>
      <c:catAx>
        <c:axId val="175982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2256"/>
        <c:crosses val="autoZero"/>
        <c:auto val="1"/>
        <c:lblAlgn val="ctr"/>
        <c:lblOffset val="100"/>
        <c:noMultiLvlLbl val="0"/>
      </c:catAx>
      <c:valAx>
        <c:axId val="17598222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5982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915698849397755"/>
          <c:y val="0.78993798091052225"/>
          <c:w val="0.3645751933389022"/>
          <c:h val="0.13951921824235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12</c:v>
                </c:pt>
                <c:pt idx="2">
                  <c:v>10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02-46D0-9929-CECF8BA421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Outlier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02-46D0-9929-CECF8BA421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02-46D0-9929-CECF8BA42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524048"/>
        <c:axId val="356519456"/>
      </c:barChart>
      <c:catAx>
        <c:axId val="3565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519456"/>
        <c:crosses val="autoZero"/>
        <c:auto val="1"/>
        <c:lblAlgn val="ctr"/>
        <c:lblOffset val="100"/>
        <c:noMultiLvlLbl val="0"/>
      </c:catAx>
      <c:valAx>
        <c:axId val="35651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5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12</c:v>
                </c:pt>
                <c:pt idx="2">
                  <c:v>10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6-452E-8491-9ACC639D96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Outlier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A6-452E-8491-9ACC639D96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Path 1123</c:v>
                </c:pt>
                <c:pt idx="1">
                  <c:v>Path 1232</c:v>
                </c:pt>
                <c:pt idx="2">
                  <c:v>Path 2341</c:v>
                </c:pt>
                <c:pt idx="3">
                  <c:v>Path 2134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A6-452E-8491-9ACC639D9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524048"/>
        <c:axId val="356519456"/>
      </c:barChart>
      <c:catAx>
        <c:axId val="3565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519456"/>
        <c:crosses val="autoZero"/>
        <c:auto val="1"/>
        <c:lblAlgn val="ctr"/>
        <c:lblOffset val="100"/>
        <c:noMultiLvlLbl val="0"/>
      </c:catAx>
      <c:valAx>
        <c:axId val="35651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652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17775643234898E-2"/>
          <c:y val="0.77053034069265214"/>
          <c:w val="0.8996444871353021"/>
          <c:h val="9.559102882459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투자 금액(억원)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678</c:v>
                </c:pt>
                <c:pt idx="1">
                  <c:v>956</c:v>
                </c:pt>
                <c:pt idx="2" formatCode="#,##0">
                  <c:v>1061</c:v>
                </c:pt>
                <c:pt idx="3" formatCode="#,##0">
                  <c:v>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4-7F4F-9B56-B815463B7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매출 상승률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매출상승률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18.04</c:v>
                </c:pt>
                <c:pt idx="1">
                  <c:v>19.010000000000002</c:v>
                </c:pt>
                <c:pt idx="2">
                  <c:v>19.02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0.17</c:v>
                </c:pt>
                <c:pt idx="1">
                  <c:v>0.13</c:v>
                </c:pt>
                <c:pt idx="2" formatCode="#,##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5-F147-BFA7-F5265F6FB4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17775643234898E-2"/>
          <c:y val="0.77053034069265214"/>
          <c:w val="0.8996444871353021"/>
          <c:h val="9.559102882459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투자 금액(억원)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678</c:v>
                </c:pt>
                <c:pt idx="1">
                  <c:v>956</c:v>
                </c:pt>
                <c:pt idx="2" formatCode="#,##0">
                  <c:v>1061</c:v>
                </c:pt>
                <c:pt idx="3" formatCode="#,##0">
                  <c:v>1025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34-7F4F-9B56-B815463B7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 dirty="0"/>
              <a:t>글로벌 반도체 투자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120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/>
              <a:t>매출 상승률</a:t>
            </a:r>
            <a:endParaRPr 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매출상승률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18.04</c:v>
                </c:pt>
                <c:pt idx="1">
                  <c:v>19.010000000000002</c:v>
                </c:pt>
                <c:pt idx="2">
                  <c:v>19.02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0.17</c:v>
                </c:pt>
                <c:pt idx="1">
                  <c:v>0.13</c:v>
                </c:pt>
                <c:pt idx="2" formatCode="#,##0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5-F147-BFA7-F5265F6FB4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39512815"/>
        <c:axId val="1739306255"/>
      </c:barChart>
      <c:catAx>
        <c:axId val="173951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306255"/>
        <c:crosses val="autoZero"/>
        <c:auto val="1"/>
        <c:lblAlgn val="ctr"/>
        <c:lblOffset val="100"/>
        <c:noMultiLvlLbl val="0"/>
      </c:catAx>
      <c:valAx>
        <c:axId val="1739306255"/>
        <c:scaling>
          <c:orientation val="minMax"/>
          <c:max val="0.2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9512815"/>
        <c:crosses val="autoZero"/>
        <c:crossBetween val="between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5:39:29.299" idx="1">
    <p:pos x="10" y="10"/>
    <p:text>공정레시피를 왜 해야하는지 내용이 없다          / 왜 모니터링을 해야하는지 배경이 없다.</p:text>
    <p:extLst>
      <p:ext uri="{C676402C-5697-4E1C-873F-D02D1690AC5C}">
        <p15:threadingInfo xmlns:p15="http://schemas.microsoft.com/office/powerpoint/2012/main" timeZoneBias="-540"/>
      </p:ext>
    </p:extLst>
  </p:cm>
  <p:cm authorId="1" dt="2021-05-29T15:41:28.878" idx="2">
    <p:pos x="10" y="146"/>
    <p:text>part0 사전지식 제공. part1 배경현황: 외부 상황/ 내부상황 설명 part2 개선 - 공정 모니터링해서 파라미터 변수를 제어하여 불량율을 개선하겠다.  //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6:54:14.43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1743 24575,'6'0'0,"1"0"0,0 0 0,-1 0 0,4 0 0,-3 0 0,11 0 0,-6 0 0,12 0 0,6 0 0,7 0 0,1 0 0,-3 0 0,9 0 0,-19 0 0,19 0 0,-24 0 0,0 0 0,4 0 0,5 0 0,-6 0 0,10 0 0,-18 0 0,9 0 0,-9 0 0,9 0 0,-10 0 0,10 0 0,6 0 0,-2 0 0,1 0 0,-5 0 0,-4 0 0,-3 0 0,7 0 0,-16 0 0,16-5 0,-13 4 0,23-4 0,-17 5 0,17 0 0,-22 0 0,5 0 0,-9 0 0,4 0 0,-4-3 0,4 2 0,-4-3 0,4 4 0,4 0 0,4 0 0,6 0 0,-6 0 0,4 0 0,-12-3 0,11 2 0,-14-3 0,9 4 0,-11 0 0,11 0 0,-6-4 0,6 3 0,-7-2 0,1 3 0,-1-4 0,-1 3 0,-1-2 0,-2-1 0,0 3 0,-1-2 0,1 3 0,0 0 0,-1 0 0,1 0 0,0 0 0,2 0 0,-1 0 0,4 0 0,-2 0 0,4 0 0,-1 0 0,0 0 0,-3 0 0,0 0 0,-3 0 0,-1 0 0,1 0 0,3 0 0,-3 0 0,2 0 0,1 0 0,0-4 0,4 3 0,4-3 0,2 4 0,-3-3 0,7 2 0,-7-3 0,0 4 0,6 0 0,-14 0 0,6 0 0,-9 0 0,9 0 0,-6 0 0,14 0 0,-14 0 0,6 0 0,0 0 0,-4 0 0,13 0 0,-12 0 0,3 0 0,-8 0 0,-1 0 0,1 0 0,0 0 0,-1-3 0,9 2 0,-3-3 0,6 0 0,-4 3 0,-1-2 0,0 3 0,-2-4 0,1 3 0,-2-2 0,9 3 0,-4 0 0,3 0 0,1 0 0,1-5 0,0 4 0,-1-4 0,-6 5 0,-3 0 0,3-3 0,-3 2 0,3-3 0,6 4 0,1-5 0,0 4 0,14-3 0,-12-1 0,23 4 0,-17-4 0,7 5 0,-15 0 0,-2-3 0,-7 2 0,-2-3 0,1 4 0,-3 0 0,3 0 0,-4 0 0,4 0 0,-3 0 0,6-4 0,-6 4 0,3-4 0,-1 4 0,2-4 0,2 3 0,6-2 0,1-2 0,-1 4 0,6-4 0,4-1 0,-9 4 0,22-4 0,-22 1 0,9 4 0,5-4 0,-11 5 0,6-3 0,-5 2 0,-12-3 0,6 4 0,-11-3 0,6 2 0,-6-3 0,6 4 0,-6 0 0,11 0 0,-9-4 0,9 4 0,7-4 0,-8 0 0,36 3 0,-33-6 0,18 6 0,-25-2 0,0 3 0,0 0 0,-2 0 0,1-4 0,-1 3 0,-1-3 0,-1 4 0,12-4 0,-8 3 0,12-4 0,-15 5 0,3 0 0,-6-4 0,3 3 0,-4-2 0,1 3 0,3-4 0,-3 3 0,6-2 0,-6 3 0,5-4 0,-4 3 0,4-3 0,-4 4 0,4-3 0,-4 2 0,4-3 0,-2 1 0,1 2 0,7-3 0,-10 4 0,10-3 0,-10 2 0,4-3 0,-2 0 0,10 3 0,-9-2 0,8-1 0,-9 3 0,3-2 0,6 3 0,-4 0 0,9-5 0,-4 4 0,-3-4 0,6 1 0,-6 2 0,3-6 0,4 7 0,-12-2 0,6 3 0,-11-4 0,3 3 0,-4-3 0,1 4 0,2 0 0,7 0 0,-1-3 0,3 2 0,-4-3 0,-1 1 0,0 2 0,-3-3 0,0 4 0,0 0 0,6-3 0,-1 2 0,1-3 0,-7 4 0,1-4 0,-3 3 0,6-2 0,-6 3 0,3-4 0,-4 3 0,4-2 0,-3 3 0,6 0 0,3-5 0,4 4 0,0-7 0,4 7 0,-10-7 0,10 8 0,-4-9 0,0 8 0,-1-4 0,-1 1 0,2 3 0,6-4 0,-6 1 0,4 4 0,-10-4 0,5 4 0,-6 0 0,3-4 0,-2 0 0,0-1 0,-2 2 0,-1-1 0,7 3 0,2-7 0,6 7 0,-1-9 0,-5 9 0,-1-7 0,-9 7 0,-1-3 0,-2 4 0,0-3 0,-1 2 0,1-3 0,3 4 0,-3 0 0,5 0 0,-4-3 0,4 2 0,-4-3 0,1 4 0,-2 0 0,3 0 0,0-4 0,0 4 0,3-4 0,-3 4 0,15-5 0,-12 4 0,10-3 0,-15 4 0,1 0 0,-5-4 0,2 3 0,-2-3 0,2 4 0,1-3 0,3 2 0,0-3 0,3 4 0,15-6 0,-13 4 0,18-4 0,-22 6 0,5 0 0,2-5 0,-10 4 0,10-4 0,-7 5 0,2-3 0,-3 2 0,3-3 0,-6 4 0,6-4 0,-6 4 0,6-4 0,-6 4 0,5-4 0,-4 3 0,4-2 0,-1 3 0,-1 0 0,18-7 0,-17 6 0,16-6 0,-1 7 0,-12-3 0,13 2 0,-19-3 0,10 4 0,-10 0 0,7-4 0,-8 3 0,8-2 0,-6 3 0,6 0 0,-9 0 0,1-4 0,3 3 0,-3-2 0,2-1 0,1 3 0,-3-6 0,6 2 0,-3 1 0,4 0 0,-1 1 0,8-3 0,-5-2 0,5 2 0,-7 2 0,-1 1 0,0 2 0,-3-6 0,0 6 0,0-3 0,-3 0 0,3 4 0,-4-4 0,1 4 0,-4-4 0,6 3 0,-4-2 0,4 3 0,-5-4 0,2 3 0,-2-2 0,2-1 0,4 3 0,-3-3 0,6 1 0,-6 2 0,3-3 0,-1 1 0,2 2 0,-1-3 0,-1 4 0,-2 0 0,0-4 0,-1 4 0,4-4 0,-3 0 0,3 3 0,-1-2 0,2-1 0,2 3 0,-3-2 0,8 3 0,-9 0 0,9-4 0,-2 3 0,-2-3 0,5 4 0,9 0 0,-5-4 0,3 3 0,-11-4 0,-8 5 0,-1 0 0,1 0 0,0 0 0,-1-4 0,4 3 0,-3-2 0,6 3 0,-3 0 0,3-4 0,1 3 0,-4-2 0,3 3 0,-3-4 0,3 3 0,0-2 0,1-1 0,-1 3 0,6-3 0,-5 1 0,5 2 0,-1-3 0,-3 1 0,4 2 0,-9-7 0,3 7 0,-6-2 0,3 3 0,-4 0 0,4 0 0,0 0 0,3 0 0,1 0 0,-4-4 0,8 3 0,-4-6 0,3 6 0,-5-2 0,-2-1 0,0 3 0,4-6 0,-1 6 0,-3-6 0,3 6 0,2-3 0,0 0 0,4 3 0,-6-6 0,0 6 0,0-6 0,6 6 0,1-7 0,-3 7 0,6-4 0,-6 0 0,0 4 0,7-3 0,-7-1 0,0 4 0,6-4 0,-14 2 0,9 2 0,-11-3 0,5 0 0,-4 4 0,10-9 0,-10 8 0,16-8 0,-13 4 0,13-5 0,-9 5 0,1-3 0,2 2 0,-7 2 0,5-5 0,2 8 0,-6-6 0,12 2 0,-10 0 0,10-4 0,-4 7 0,15-9 0,3 3 0,9-6 0,-10 1 0,-2 1 0,-15 2 0,-4 5 0,-3-2 0,-3 2 0,3-3 0,-2 3 0,6-3 0,-5 3 0,7-4 0,-9 5 0,3-4 0,-6 7 0,3-2 0,-4-1 0,4 3 0,0-6 0,0 6 0,8-7 0,-9 7 0,9-8 0,-2 9 0,4-9 0,0 4 0,4 0 0,-13-2 0,7 6 0,-10-6 0,4 6 0,-5-3 0,3 0 0,-3 0 0,-1-1 0,4 2 0,-3-1 0,6 3 0,-6-6 0,3 6 0,-4-6 0,1 6 0,3-6 0,-3 6 0,2-3 0,-2 4 0,0-4 0,-1 3 0,1-2 0,-3-1 0,2 3 0,-3-2 0,4-1 0,0 3 0,2-6 0,-2 6 0,11-12 0,-6 11 0,7-11 0,-6 8 0,0-3 0,-2 0 0,-2 0 0,-2 3 0,-1-2 0,1 6 0,0-6 0,-1 2 0,1 1 0,3-4 0,15 1 0,-11-2 0,14-2 0,-13 2 0,0 1 0,1-1 0,-4 4 0,4-3 0,-5 3 0,4-4 0,-8 4 0,3-2 0,-3 6 0,3-6 0,-4 6 0,-2-6 0,2 6 0,-3-3 0,1 0 0,2 4 0,-2-4 0,2 0 0,1 3 0,0-6 0,-1 6 0,1-2 0,0-1 0,-1 3 0,1-6 0,-1 6 0,1-6 0,3 6 0,-3-7 0,6 4 0,-6-1 0,2 2 0,-2-1 0,0 0 0,-1-1 0,1 1 0,0 1 0,-1 2 0,1-6 0,0 6 0,-1-3 0,1 0 0,-1 4 0,1-8 0,0 7 0,-1-6 0,1 6 0,3-2 0,-3-1 0,2 3 0,-2-6 0,0 6 0,-1-3 0,1 4 0,3 0 0,-3-3 0,3 2 0,-4-3 0,1 4 0,-1 0 0,1-4 0,0 4 0,-1-4 0,1 4 0,0-4 0,-1 3 0,1-2 0,0 3 0,-1-4 0,1 3 0,-1-6 0,1 6 0,0-3 0,-1 1 0,1 2 0,-3-3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AE027-3AC7-4324-9CE2-19CE3750E0EC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799C4-D715-4866-B678-F52513C5C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1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80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F1 Score</a:t>
            </a:r>
            <a:r>
              <a:rPr lang="ko-KR" altLang="en-US" sz="1200" b="1" dirty="0"/>
              <a:t>를 기준으로 모델 성능을 평가한 결과</a:t>
            </a:r>
            <a:r>
              <a:rPr lang="en-US" altLang="ko-KR" sz="1200" b="1" dirty="0"/>
              <a:t>, Random Forest</a:t>
            </a:r>
            <a:r>
              <a:rPr lang="ko-KR" altLang="en-US" sz="1200" b="1" dirty="0"/>
              <a:t>의 성능이 </a:t>
            </a:r>
            <a:r>
              <a:rPr lang="en-US" altLang="ko-KR" sz="1200" b="1" dirty="0"/>
              <a:t>0.88</a:t>
            </a:r>
            <a:r>
              <a:rPr lang="ko-KR" altLang="en-US" sz="1200" b="1" dirty="0"/>
              <a:t>로 가장 높아 최종 예측모델로 선정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6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10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기술 투자 논리 중복 </a:t>
            </a:r>
            <a:r>
              <a:rPr lang="en-US" altLang="ko-KR" dirty="0"/>
              <a:t>(</a:t>
            </a:r>
            <a:r>
              <a:rPr lang="ko-KR" altLang="en-US" dirty="0"/>
              <a:t>기술이 왜 중요한가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2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당사의 공정 과부하</a:t>
            </a:r>
            <a:endParaRPr lang="en-US" altLang="ko-KR" dirty="0"/>
          </a:p>
          <a:p>
            <a:r>
              <a:rPr lang="ko-KR" altLang="en-US" dirty="0"/>
              <a:t>당사의 불량률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비즈니스 시나리오 현황</a:t>
            </a:r>
            <a:r>
              <a:rPr lang="en-US" altLang="ko-KR" dirty="0"/>
              <a:t>: (1) </a:t>
            </a:r>
            <a:r>
              <a:rPr lang="ko-KR" altLang="en-US" dirty="0"/>
              <a:t>불량에 대한 이야기</a:t>
            </a:r>
            <a:r>
              <a:rPr lang="en-US" altLang="ko-KR" dirty="0"/>
              <a:t>, (2)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당사의 공정 과부하</a:t>
            </a:r>
            <a:endParaRPr lang="en-US" altLang="ko-KR" dirty="0"/>
          </a:p>
          <a:p>
            <a:r>
              <a:rPr lang="ko-KR" altLang="en-US" dirty="0"/>
              <a:t>당사의 불량률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비즈니스 시나리오 현황</a:t>
            </a:r>
            <a:r>
              <a:rPr lang="en-US" altLang="ko-KR" dirty="0"/>
              <a:t>: (1) </a:t>
            </a:r>
            <a:r>
              <a:rPr lang="ko-KR" altLang="en-US" dirty="0"/>
              <a:t>불량에 대한 이야기</a:t>
            </a:r>
            <a:r>
              <a:rPr lang="en-US" altLang="ko-KR" dirty="0"/>
              <a:t>, (2)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7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21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3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https://www.samsungsemiconstory.com/2206</a:t>
            </a:r>
          </a:p>
          <a:p>
            <a:r>
              <a:rPr lang="en-US" altLang="ko-KR" dirty="0"/>
              <a:t>https://www.skcareersjournal.com/194</a:t>
            </a:r>
          </a:p>
          <a:p>
            <a:r>
              <a:rPr lang="en-US" altLang="ko-KR" dirty="0"/>
              <a:t>https://www.samsungsemiconstory.com/201</a:t>
            </a:r>
          </a:p>
          <a:p>
            <a:r>
              <a:rPr lang="en-US" altLang="ko-KR" dirty="0"/>
              <a:t>https://www.youtube.com/watch?v=_SM4KqQR8A4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2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77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공정 별 주요 변수 추출 후 양품 생산 최적 구간을 도출하여 공정 별 불량률을 최소화 시킬 수 있는 방안 마련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799C4-D715-4866-B678-F52513C5CE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3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2209-52FE-4851-8193-E7FAE5C4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E5C101-DD91-4B9C-91E0-F3A98A553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DF3AC-2694-4C02-ADB4-F1FBD421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B0A5B-C75C-4BB7-947C-FF9EA29C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5F5-1FA1-41F8-B77C-833F7FBF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6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F5062-4402-40ED-BBF4-914E1EF5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31816-34C7-4C93-9A64-F8431464D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AB2F9-2E51-45C7-BB85-7388160E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69C94-F4DB-4B6A-9BC0-54D924CB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5B5A9-B2D8-41BD-B304-45F007F4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17E59-9889-440A-BCDF-EC4FB6F6C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067712-E6B5-49CB-B531-464272527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5632B-EB46-418B-AE7A-A9F67AE2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A7BB96-2011-41E0-819E-B87C2DFC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44EDF-CE04-4240-9A91-218BE388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1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925FC-60F6-4450-B0D7-8629C419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B60F4-5FE2-4AE7-ACC0-70D0D9DB4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87636-E022-4223-9FBF-9C1ED9BC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45040-3626-4FD2-A001-20DE0CFD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1974CA-DB24-4CC9-AEE5-A585FAB9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629D2-3C1C-4790-938F-F4EB376A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3D259C-1EFA-4DDE-8A7F-491A63FEB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C4B3B-55E7-4FDF-811F-06E109E4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59760-CCD6-4B9B-A3B7-43FD26E6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50F6A-EF8F-4F96-9828-8252532B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5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4BAB2-5717-4478-B1F9-589E994A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3F02C-BB54-46D1-A4D7-CF5ACFB92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4560B1-7BC3-4FFF-B6B8-B383109FF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A013E-F50B-42F6-94F0-7B1FE644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3557F7-58C4-4AB0-B936-0C08148C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72EC2-B9A6-4465-B588-C94DAED1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2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E01E2-0FDB-435D-8BD6-A5FADA3E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115A76-1114-4EA9-A573-A892BEB7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A9987-FCD3-4DC7-B484-A458E6F72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AAD56F-2B0F-4937-81C1-CA85474F41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60DF2E-E31F-4C67-86BA-86EF1E644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0B61CD-27A0-45C8-B2E0-9528ADCB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795A6B-A472-4BE3-A6D2-B671635F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D01B60-3F44-4F82-AE90-BD0F894B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7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7BA80-14FB-4FF8-99BF-921F320B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C6D8C7-7DCA-4BBC-8837-1439B2F3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87B3AD-4ADA-4278-8B67-0E4E8B8D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952D90-F8F6-4967-B51D-8C715B5D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77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02FB69-50F5-4449-8037-3B475C79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800E6A-79AF-451A-801A-2C60B823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08218-CBE9-49C8-AE3D-82D85808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5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E33E4-C195-4EE8-B561-414E9E6F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A29CA-D600-4B8E-9FE0-70EE85EF1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FE0B87-2C06-4CF3-8574-11FE4226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87DCE2-554B-4BBD-B53F-82F0FD78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291596-0A1B-4BAA-83C3-FE565AC2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76E281-D363-4ACB-BDF5-990C754E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2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7DA24-B31F-4BAB-8D94-FE32C37B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077FE8-F776-4E3B-BFB4-F38630D9F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5056C-5263-47E2-B367-318E281E1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423D0-7129-4C2F-B87F-4ADDF2D40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378CC-EB12-4775-8C30-E22280DB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0488A-4ED5-4F39-A3D0-7C408681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9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4697E6-B11F-4938-8798-D56A20B8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45374-3C3B-48F5-9B29-C8033E56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67270-279C-436D-8615-4DB61CDB3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7AC64-6B88-4472-B1FA-C809B28E9F2F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50B96-AB31-431A-9223-8C392EB04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412C5-09F4-4D4E-B6B8-4D728EA86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D106-5461-40CD-8703-D62F3C66F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0.jpeg"/><Relationship Id="rId5" Type="http://schemas.openxmlformats.org/officeDocument/2006/relationships/image" Target="../media/image3.png"/><Relationship Id="rId10" Type="http://schemas.openxmlformats.org/officeDocument/2006/relationships/chart" Target="../charts/chart4.xml"/><Relationship Id="rId4" Type="http://schemas.openxmlformats.org/officeDocument/2006/relationships/image" Target="../media/image2.png"/><Relationship Id="rId9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hart" Target="../charts/chart9.xml"/><Relationship Id="rId3" Type="http://schemas.openxmlformats.org/officeDocument/2006/relationships/chart" Target="../charts/chart6.xml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0.jpeg"/><Relationship Id="rId5" Type="http://schemas.openxmlformats.org/officeDocument/2006/relationships/image" Target="../media/image3.png"/><Relationship Id="rId10" Type="http://schemas.openxmlformats.org/officeDocument/2006/relationships/chart" Target="../charts/chart8.xml"/><Relationship Id="rId4" Type="http://schemas.openxmlformats.org/officeDocument/2006/relationships/image" Target="../media/image2.png"/><Relationship Id="rId9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2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chart" Target="../charts/chart14.xml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0EA7-CEDA-4D36-8C60-BBEC9F9A8D21}"/>
              </a:ext>
            </a:extLst>
          </p:cNvPr>
          <p:cNvSpPr txBox="1"/>
          <p:nvPr/>
        </p:nvSpPr>
        <p:spPr>
          <a:xfrm>
            <a:off x="4786118" y="5396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B2</a:t>
            </a:r>
            <a:r>
              <a:rPr lang="en-US" altLang="ko-KR" b="1" dirty="0"/>
              <a:t> </a:t>
            </a:r>
            <a:r>
              <a:rPr lang="ko-KR" altLang="en-US" b="1" dirty="0"/>
              <a:t>김지현 김대호 </a:t>
            </a:r>
            <a:r>
              <a:rPr lang="ko-KR" altLang="en-US" b="1" dirty="0" err="1"/>
              <a:t>김윤슬</a:t>
            </a:r>
            <a:r>
              <a:rPr lang="ko-KR" altLang="en-US" b="1" dirty="0"/>
              <a:t> </a:t>
            </a:r>
            <a:r>
              <a:rPr lang="ko-KR" altLang="en-US" b="1" dirty="0" err="1"/>
              <a:t>김효림</a:t>
            </a:r>
            <a:r>
              <a:rPr lang="ko-KR" altLang="en-US" b="1" dirty="0"/>
              <a:t> </a:t>
            </a:r>
            <a:r>
              <a:rPr lang="ko-KR" altLang="en-US" b="1" dirty="0" err="1"/>
              <a:t>이경찬</a:t>
            </a:r>
            <a:r>
              <a:rPr lang="ko-KR" altLang="en-US" b="1" dirty="0"/>
              <a:t> 이정용 </a:t>
            </a:r>
            <a:r>
              <a:rPr lang="ko-KR" altLang="en-US" b="1" dirty="0" err="1"/>
              <a:t>황나희</a:t>
            </a:r>
            <a:endParaRPr lang="ko-KR" altLang="en-US" b="1" dirty="0"/>
          </a:p>
        </p:txBody>
      </p:sp>
      <p:pic>
        <p:nvPicPr>
          <p:cNvPr id="1028" name="Picture 4" descr="1,000배속 반도체-오감 느끼는 로봇'…삼성미래기술 지원과제 – Samsung Newsroom Korea">
            <a:extLst>
              <a:ext uri="{FF2B5EF4-FFF2-40B4-BE49-F238E27FC236}">
                <a16:creationId xmlns:a16="http://schemas.microsoft.com/office/drawing/2014/main" id="{E4976D0A-D79C-44DC-B6E4-FAD0EEF0A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0" y="0"/>
            <a:ext cx="12192000" cy="42291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DE868F-AA23-4F0A-B220-6789C3F57793}"/>
              </a:ext>
            </a:extLst>
          </p:cNvPr>
          <p:cNvSpPr/>
          <p:nvPr/>
        </p:nvSpPr>
        <p:spPr>
          <a:xfrm>
            <a:off x="0" y="-9525"/>
            <a:ext cx="12192000" cy="42291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B70C1-7797-43C0-B4C8-3B952934FB32}"/>
              </a:ext>
            </a:extLst>
          </p:cNvPr>
          <p:cNvSpPr txBox="1"/>
          <p:nvPr/>
        </p:nvSpPr>
        <p:spPr>
          <a:xfrm>
            <a:off x="0" y="120430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반도체 공정 운전조건 최적화 및  </a:t>
            </a:r>
            <a:br>
              <a:rPr lang="en-US" altLang="ko-KR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ko-KR" altLang="en-US" sz="4800" b="1" dirty="0" err="1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부하율</a:t>
            </a:r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조정을 통한 불량률 최소화</a:t>
            </a:r>
          </a:p>
        </p:txBody>
      </p:sp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3143EA4-6B99-4FA0-AEFD-59C7D837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2" y="5765972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pic>
        <p:nvPicPr>
          <p:cNvPr id="29" name="Picture 2" descr="Control of lithography in semiconductor manufacturing | Semantic Scholar">
            <a:extLst>
              <a:ext uri="{FF2B5EF4-FFF2-40B4-BE49-F238E27FC236}">
                <a16:creationId xmlns:a16="http://schemas.microsoft.com/office/drawing/2014/main" id="{642D2B02-E902-4485-AE59-761D7F32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7" b="89946" l="9985" r="89940">
                        <a14:foregroundMark x1="24814" y1="32440" x2="24814" y2="32440"/>
                        <a14:foregroundMark x1="22951" y1="30027" x2="25112" y2="31099"/>
                        <a14:foregroundMark x1="24441" y1="26810" x2="24367" y2="25335"/>
                        <a14:foregroundMark x1="24292" y1="23324" x2="24292" y2="23324"/>
                        <a14:foregroundMark x1="25261" y1="19839" x2="25261" y2="19839"/>
                        <a14:foregroundMark x1="25484" y1="14343" x2="25484" y2="14343"/>
                        <a14:foregroundMark x1="25782" y1="10456" x2="25782" y2="10456"/>
                        <a14:foregroundMark x1="25708" y1="8177" x2="25708" y2="8177"/>
                        <a14:foregroundMark x1="25633" y1="9249" x2="25410" y2="11796"/>
                        <a14:foregroundMark x1="25037" y1="18365" x2="24590" y2="23861"/>
                        <a14:foregroundMark x1="25410" y1="9920" x2="25633" y2="17158"/>
                        <a14:foregroundMark x1="21908" y1="24129" x2="21759" y2="26005"/>
                        <a14:foregroundMark x1="21759" y1="20375" x2="21759" y2="27346"/>
                        <a14:foregroundMark x1="25857" y1="12332" x2="24590" y2="15550"/>
                        <a14:foregroundMark x1="23547" y1="81501" x2="23696" y2="81501"/>
                        <a14:foregroundMark x1="24814" y1="82440" x2="24814" y2="82440"/>
                        <a14:foregroundMark x1="31744" y1="67158" x2="31744" y2="67158"/>
                        <a14:foregroundMark x1="31669" y1="73727" x2="31669" y2="73727"/>
                        <a14:foregroundMark x1="32861" y1="71850" x2="32861" y2="71850"/>
                        <a14:foregroundMark x1="33830" y1="70509" x2="33830" y2="70509"/>
                        <a14:foregroundMark x1="23398" y1="76944" x2="23398" y2="76944"/>
                        <a14:foregroundMark x1="26080" y1="12869" x2="26080" y2="12869"/>
                        <a14:foregroundMark x1="25410" y1="12601" x2="25410" y2="12601"/>
                        <a14:foregroundMark x1="19523" y1="49464" x2="19523" y2="49464"/>
                        <a14:foregroundMark x1="28465" y1="46917" x2="28465" y2="46917"/>
                        <a14:foregroundMark x1="19076" y1="45442" x2="19076" y2="45442"/>
                        <a14:foregroundMark x1="19821" y1="47587" x2="19821" y2="47587"/>
                        <a14:foregroundMark x1="18331" y1="47989" x2="18331" y2="47989"/>
                        <a14:foregroundMark x1="18256" y1="49464" x2="18256" y2="49464"/>
                        <a14:foregroundMark x1="18331" y1="48928" x2="18331" y2="48928"/>
                        <a14:foregroundMark x1="18331" y1="48391" x2="18331" y2="48391"/>
                        <a14:foregroundMark x1="18331" y1="48391" x2="18331" y2="48391"/>
                        <a14:foregroundMark x1="30104" y1="49196" x2="30104" y2="49196"/>
                        <a14:foregroundMark x1="29210" y1="49598" x2="29210" y2="49598"/>
                        <a14:foregroundMark x1="28912" y1="46381" x2="28912" y2="46381"/>
                        <a14:foregroundMark x1="29434" y1="30965" x2="29508" y2="30429"/>
                        <a14:foregroundMark x1="30626" y1="26139" x2="30626" y2="26139"/>
                        <a14:foregroundMark x1="31222" y1="25067" x2="31222" y2="25067"/>
                        <a14:foregroundMark x1="32340" y1="19839" x2="32340" y2="19839"/>
                        <a14:foregroundMark x1="30030" y1="19035" x2="30030" y2="19035"/>
                        <a14:foregroundMark x1="27720" y1="17158" x2="27720" y2="17158"/>
                        <a14:foregroundMark x1="26975" y1="16488" x2="26975" y2="16488"/>
                        <a14:foregroundMark x1="25261" y1="15952" x2="31446" y2="20375"/>
                        <a14:foregroundMark x1="31595" y1="22386" x2="31520" y2="27480"/>
                        <a14:foregroundMark x1="32265" y1="24665" x2="32265" y2="24665"/>
                        <a14:foregroundMark x1="32042" y1="21984" x2="32042" y2="21984"/>
                        <a14:foregroundMark x1="32489" y1="21984" x2="32489" y2="21984"/>
                        <a14:foregroundMark x1="33085" y1="22922" x2="33085" y2="22922"/>
                        <a14:foregroundMark x1="32638" y1="26408" x2="32638" y2="26408"/>
                        <a14:foregroundMark x1="33159" y1="24799" x2="33159" y2="24799"/>
                        <a14:foregroundMark x1="33458" y1="23592" x2="33458" y2="23592"/>
                        <a14:foregroundMark x1="33159" y1="26005" x2="33159" y2="26005"/>
                        <a14:foregroundMark x1="33681" y1="24531" x2="33681" y2="24531"/>
                        <a14:foregroundMark x1="33756" y1="23995" x2="33756" y2="23995"/>
                        <a14:foregroundMark x1="33830" y1="23592" x2="33830" y2="23592"/>
                        <a14:foregroundMark x1="33607" y1="22520" x2="33607" y2="22520"/>
                        <a14:foregroundMark x1="33085" y1="21582" x2="33085" y2="21582"/>
                        <a14:foregroundMark x1="33532" y1="21582" x2="33532" y2="21582"/>
                        <a14:foregroundMark x1="33979" y1="22386" x2="33979" y2="22386"/>
                        <a14:foregroundMark x1="34054" y1="23458" x2="34054" y2="23458"/>
                        <a14:foregroundMark x1="31893" y1="19571" x2="31893" y2="19571"/>
                        <a14:foregroundMark x1="30626" y1="19035" x2="30626" y2="19035"/>
                        <a14:foregroundMark x1="29434" y1="18365" x2="29434" y2="18365"/>
                        <a14:foregroundMark x1="28763" y1="17828" x2="28763" y2="17828"/>
                        <a14:foregroundMark x1="27273" y1="16488" x2="27273" y2="16488"/>
                        <a14:foregroundMark x1="26155" y1="16354" x2="26155" y2="16354"/>
                        <a14:foregroundMark x1="25186" y1="15952" x2="25186" y2="15952"/>
                        <a14:foregroundMark x1="24367" y1="15282" x2="24367" y2="15282"/>
                        <a14:foregroundMark x1="25037" y1="15550" x2="30104" y2="19035"/>
                        <a14:foregroundMark x1="28763" y1="17158" x2="30626" y2="18097"/>
                        <a14:foregroundMark x1="24814" y1="71448" x2="22206" y2="74531"/>
                        <a14:backgroundMark x1="60283" y1="35523" x2="56557" y2="78284"/>
                        <a14:backgroundMark x1="62891" y1="49062" x2="59389" y2="80295"/>
                        <a14:backgroundMark x1="67139" y1="44102" x2="66095" y2="67694"/>
                        <a14:backgroundMark x1="77273" y1="40885" x2="77273" y2="70107"/>
                        <a14:backgroundMark x1="86811" y1="53753" x2="81669" y2="8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312" y="2475735"/>
            <a:ext cx="3082767" cy="17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tch Overview">
            <a:extLst>
              <a:ext uri="{FF2B5EF4-FFF2-40B4-BE49-F238E27FC236}">
                <a16:creationId xmlns:a16="http://schemas.microsoft.com/office/drawing/2014/main" id="{602F2F91-163E-4E1A-AAE5-6CBF5CE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16" y="5061612"/>
            <a:ext cx="2716221" cy="139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2.5 Fabrication">
            <a:extLst>
              <a:ext uri="{FF2B5EF4-FFF2-40B4-BE49-F238E27FC236}">
                <a16:creationId xmlns:a16="http://schemas.microsoft.com/office/drawing/2014/main" id="{4DE2811E-75EA-4D36-A100-C5AE1B6F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41" y="5054631"/>
            <a:ext cx="3251719" cy="14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ight Major Steps to Semiconductor Fabrication, Part 2: The Oxidation  Process – Samsung Global Newsroom">
            <a:extLst>
              <a:ext uri="{FF2B5EF4-FFF2-40B4-BE49-F238E27FC236}">
                <a16:creationId xmlns:a16="http://schemas.microsoft.com/office/drawing/2014/main" id="{2CED4777-92DE-4EA1-AF46-11393529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2122" r="11594" b="11272"/>
          <a:stretch/>
        </p:blipFill>
        <p:spPr bwMode="auto">
          <a:xfrm>
            <a:off x="801741" y="2632129"/>
            <a:ext cx="2819565" cy="141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D115E-28EA-4DDC-B87E-B32FE5D7EB20}"/>
              </a:ext>
            </a:extLst>
          </p:cNvPr>
          <p:cNvSpPr txBox="1"/>
          <p:nvPr/>
        </p:nvSpPr>
        <p:spPr bwMode="auto">
          <a:xfrm flipH="1">
            <a:off x="967071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D21175-551D-4526-83E0-FADF783B5147}"/>
              </a:ext>
            </a:extLst>
          </p:cNvPr>
          <p:cNvSpPr txBox="1"/>
          <p:nvPr/>
        </p:nvSpPr>
        <p:spPr bwMode="auto">
          <a:xfrm flipH="1">
            <a:off x="3573973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Photo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5DD403-19B4-4430-A019-36433E0DC8D9}"/>
              </a:ext>
            </a:extLst>
          </p:cNvPr>
          <p:cNvSpPr txBox="1"/>
          <p:nvPr/>
        </p:nvSpPr>
        <p:spPr bwMode="auto">
          <a:xfrm flipH="1">
            <a:off x="6180875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Etching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A5510-0C9C-4A18-A700-83B14F9DB8DF}"/>
              </a:ext>
            </a:extLst>
          </p:cNvPr>
          <p:cNvSpPr txBox="1"/>
          <p:nvPr/>
        </p:nvSpPr>
        <p:spPr bwMode="auto">
          <a:xfrm flipH="1">
            <a:off x="8787777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Ion Implantation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22EFB68-7312-4968-A529-9BED2AB6EF7C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>
            <a:off x="967071" y="1540639"/>
            <a:ext cx="10228102" cy="12700"/>
          </a:xfrm>
          <a:prstGeom prst="bentConnector5">
            <a:avLst>
              <a:gd name="adj1" fmla="val -2235"/>
              <a:gd name="adj2" fmla="val 3221866"/>
              <a:gd name="adj3" fmla="val 102235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DE5265-D27C-43C1-858B-519EA519355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>
            <a:off x="3374467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9809E5A-FB13-46B7-9B6E-87D2ECD41C5C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>
            <a:off x="5981369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8C333A3-7759-4BFD-B140-3CA440D847C9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>
            <a:off x="8588271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5167F05-8B9F-459C-8003-FEB0725FFDCD}"/>
              </a:ext>
            </a:extLst>
          </p:cNvPr>
          <p:cNvSpPr/>
          <p:nvPr/>
        </p:nvSpPr>
        <p:spPr bwMode="auto">
          <a:xfrm>
            <a:off x="619760" y="2093839"/>
            <a:ext cx="5331778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9294B2-CD30-460E-8294-D0E81387A8BB}"/>
              </a:ext>
            </a:extLst>
          </p:cNvPr>
          <p:cNvSpPr/>
          <p:nvPr/>
        </p:nvSpPr>
        <p:spPr bwMode="auto">
          <a:xfrm>
            <a:off x="6246420" y="2093838"/>
            <a:ext cx="532582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Photo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31324B-82AE-417A-9B6B-5C411C5FFB9F}"/>
              </a:ext>
            </a:extLst>
          </p:cNvPr>
          <p:cNvSpPr/>
          <p:nvPr/>
        </p:nvSpPr>
        <p:spPr bwMode="auto">
          <a:xfrm>
            <a:off x="629844" y="4500051"/>
            <a:ext cx="532169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Etching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4563068-CE97-4E55-9B6A-0BEF46054EA0}"/>
              </a:ext>
            </a:extLst>
          </p:cNvPr>
          <p:cNvSpPr/>
          <p:nvPr/>
        </p:nvSpPr>
        <p:spPr bwMode="auto">
          <a:xfrm>
            <a:off x="6240463" y="4500051"/>
            <a:ext cx="533781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 Implantation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474830-CFB9-4DAF-9ECF-CA56D5253270}"/>
              </a:ext>
            </a:extLst>
          </p:cNvPr>
          <p:cNvSpPr/>
          <p:nvPr/>
        </p:nvSpPr>
        <p:spPr>
          <a:xfrm>
            <a:off x="626278" y="2475735"/>
            <a:ext cx="5325820" cy="17489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7EE3A2-6153-4C38-A9A9-B7829EAC2125}"/>
              </a:ext>
            </a:extLst>
          </p:cNvPr>
          <p:cNvSpPr/>
          <p:nvPr/>
        </p:nvSpPr>
        <p:spPr>
          <a:xfrm>
            <a:off x="6246420" y="2475735"/>
            <a:ext cx="5325820" cy="17489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2ABB11-8918-431E-AE99-3DD831C2A643}"/>
              </a:ext>
            </a:extLst>
          </p:cNvPr>
          <p:cNvSpPr/>
          <p:nvPr/>
        </p:nvSpPr>
        <p:spPr>
          <a:xfrm>
            <a:off x="626278" y="4886861"/>
            <a:ext cx="5325820" cy="17489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811527B-B5A2-42BF-9D42-CF1EBC96258C}"/>
              </a:ext>
            </a:extLst>
          </p:cNvPr>
          <p:cNvSpPr/>
          <p:nvPr/>
        </p:nvSpPr>
        <p:spPr>
          <a:xfrm>
            <a:off x="6246420" y="4886861"/>
            <a:ext cx="5325820" cy="17489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74A96A-E5AD-49F2-BD2D-FFEDA3EB74FF}"/>
              </a:ext>
            </a:extLst>
          </p:cNvPr>
          <p:cNvSpPr txBox="1"/>
          <p:nvPr/>
        </p:nvSpPr>
        <p:spPr>
          <a:xfrm>
            <a:off x="3621306" y="2990437"/>
            <a:ext cx="2330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실리콘 웨이퍼 위에 산화제와 열을 공급해 산화막을 형성하는 과정</a:t>
            </a:r>
          </a:p>
        </p:txBody>
      </p:sp>
    </p:spTree>
    <p:extLst>
      <p:ext uri="{BB962C8B-B14F-4D97-AF65-F5344CB8AC3E}">
        <p14:creationId xmlns:p14="http://schemas.microsoft.com/office/powerpoint/2010/main" val="333906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838AE-BAF4-4178-967C-FC0C5C8D8521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166E9BC-34FD-45EB-A4FE-1804EF562D7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F14879D-250E-4FB7-B400-74681646E4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16A8778D-0BD8-412F-A7CA-A42C634921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EBDC6B48-B795-4B1D-BD84-3353D0AF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8">
            <a:extLst>
              <a:ext uri="{FF2B5EF4-FFF2-40B4-BE49-F238E27FC236}">
                <a16:creationId xmlns:a16="http://schemas.microsoft.com/office/drawing/2014/main" id="{0C7353B9-1951-45B3-9CF5-D626F0B9FDD9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6C8B99-E31E-47D9-9993-27734F890E6D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8</a:t>
            </a:r>
            <a:r>
              <a:rPr lang="ko-KR" altLang="en-US" sz="1600" b="1" dirty="0"/>
              <a:t>공정 프로세스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BFEDD-DA37-4E58-8031-44416D473A81}"/>
              </a:ext>
            </a:extLst>
          </p:cNvPr>
          <p:cNvSpPr/>
          <p:nvPr/>
        </p:nvSpPr>
        <p:spPr>
          <a:xfrm>
            <a:off x="382840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79B9EB-4B47-451D-953A-8766D95F3BB3}"/>
              </a:ext>
            </a:extLst>
          </p:cNvPr>
          <p:cNvSpPr/>
          <p:nvPr/>
        </p:nvSpPr>
        <p:spPr>
          <a:xfrm>
            <a:off x="4665797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B4BE6-9070-4626-B6BC-7EB74BD6EE2F}"/>
              </a:ext>
            </a:extLst>
          </p:cNvPr>
          <p:cNvSpPr/>
          <p:nvPr/>
        </p:nvSpPr>
        <p:spPr>
          <a:xfrm>
            <a:off x="3235227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C35A-F2EE-401B-9172-B12DEC8DB4D7}"/>
              </a:ext>
            </a:extLst>
          </p:cNvPr>
          <p:cNvSpPr/>
          <p:nvPr/>
        </p:nvSpPr>
        <p:spPr>
          <a:xfrm>
            <a:off x="1804657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7C0A21-CBAE-4C16-BAA1-E86A1BCB5AB3}"/>
              </a:ext>
            </a:extLst>
          </p:cNvPr>
          <p:cNvSpPr/>
          <p:nvPr/>
        </p:nvSpPr>
        <p:spPr>
          <a:xfrm>
            <a:off x="382840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웨이퍼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반도체 만들 때 사용하는 재료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주로 실리콘을 이용해 만들고</a:t>
            </a: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한 웨이퍼에 수천개의 칩이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E8DC3C-0867-4751-904A-5907F96AC2A1}"/>
              </a:ext>
            </a:extLst>
          </p:cNvPr>
          <p:cNvSpPr/>
          <p:nvPr/>
        </p:nvSpPr>
        <p:spPr>
          <a:xfrm>
            <a:off x="1804656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웨이퍼 표면을 </a:t>
            </a:r>
            <a:r>
              <a:rPr lang="ko-KR" altLang="en-US" sz="1400" dirty="0" err="1">
                <a:solidFill>
                  <a:schemeClr val="tx1"/>
                </a:solidFill>
              </a:rPr>
              <a:t>오염으로부터</a:t>
            </a:r>
            <a:r>
              <a:rPr lang="ko-KR" altLang="en-US" sz="1400" dirty="0">
                <a:solidFill>
                  <a:schemeClr val="tx1"/>
                </a:solidFill>
              </a:rPr>
              <a:t> 보호하기 위해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웨이퍼 표면에 산화막을 형성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E8C499-77AD-49ED-8C93-4A3812E3D40B}"/>
              </a:ext>
            </a:extLst>
          </p:cNvPr>
          <p:cNvSpPr/>
          <p:nvPr/>
        </p:nvSpPr>
        <p:spPr>
          <a:xfrm>
            <a:off x="3243980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웨이퍼 위에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빛으로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회로를 그려 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넣는 공정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DF497-BC20-49E5-9FB6-E085E6242551}"/>
              </a:ext>
            </a:extLst>
          </p:cNvPr>
          <p:cNvSpPr/>
          <p:nvPr/>
        </p:nvSpPr>
        <p:spPr>
          <a:xfrm>
            <a:off x="4665797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필요한 회로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패턴을 제외한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부분을 제거하는 공정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96366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0379323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948753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518183" y="2032686"/>
            <a:ext cx="1381239" cy="172206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096366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증착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회로 간 구분 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연결 </a:t>
            </a:r>
            <a:r>
              <a:rPr lang="en-US" altLang="ko-KR" sz="1400" dirty="0">
                <a:solidFill>
                  <a:schemeClr val="tx1"/>
                </a:solidFill>
              </a:rPr>
              <a:t>/ </a:t>
            </a:r>
            <a:r>
              <a:rPr lang="ko-KR" altLang="en-US" sz="1400" dirty="0">
                <a:solidFill>
                  <a:schemeClr val="tx1"/>
                </a:solidFill>
              </a:rPr>
              <a:t>보호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역할을 하는 </a:t>
            </a:r>
            <a:r>
              <a:rPr lang="en-US" altLang="ko-KR" sz="1400" dirty="0">
                <a:solidFill>
                  <a:schemeClr val="tx1"/>
                </a:solidFill>
              </a:rPr>
              <a:t>thin film </a:t>
            </a:r>
            <a:r>
              <a:rPr lang="ko-KR" altLang="en-US" sz="1400" dirty="0">
                <a:solidFill>
                  <a:schemeClr val="tx1"/>
                </a:solidFill>
              </a:rPr>
              <a:t>만듦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이온 주입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이온을 주입해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반도체가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전기적특성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갖도록 함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518183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반도체 회로에 전기적 신호가 잘 전달되도록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금속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도체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ko-KR" altLang="en-US" sz="1400" dirty="0" err="1">
                <a:solidFill>
                  <a:schemeClr val="tx1"/>
                </a:solidFill>
              </a:rPr>
              <a:t>증착해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연결하는 공정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8957506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웨이퍼 상태의 개별 칩들의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전기적특성을 바탕으로</a:t>
            </a: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원하는 품질이 도출됐는지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확인하는 공정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379323" y="3882811"/>
            <a:ext cx="1381239" cy="260688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반도체 칩이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외부와 신호를 주고 받게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하고외부로부터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칩을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보호하는 형태를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만드는 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32F029-B299-46F7-BFEB-15E39E93C9E2}"/>
              </a:ext>
            </a:extLst>
          </p:cNvPr>
          <p:cNvGrpSpPr/>
          <p:nvPr/>
        </p:nvGrpSpPr>
        <p:grpSpPr>
          <a:xfrm>
            <a:off x="382840" y="1341435"/>
            <a:ext cx="11658348" cy="564280"/>
            <a:chOff x="382840" y="1341435"/>
            <a:chExt cx="11658348" cy="564280"/>
          </a:xfrm>
          <a:gradFill>
            <a:gsLst>
              <a:gs pos="30000">
                <a:srgbClr val="507BC8"/>
              </a:gs>
              <a:gs pos="0">
                <a:schemeClr val="accent1">
                  <a:lumMod val="60000"/>
                  <a:lumOff val="40000"/>
                </a:schemeClr>
              </a:gs>
              <a:gs pos="57000">
                <a:schemeClr val="accent1">
                  <a:lumMod val="75000"/>
                </a:schemeClr>
              </a:gs>
              <a:gs pos="96000">
                <a:srgbClr val="2A4677"/>
              </a:gs>
            </a:gsLst>
            <a:lin ang="0" scaled="1"/>
          </a:gradFill>
        </p:grpSpPr>
        <p:grpSp>
          <p:nvGrpSpPr>
            <p:cNvPr id="31" name="그룹 30"/>
            <p:cNvGrpSpPr/>
            <p:nvPr/>
          </p:nvGrpSpPr>
          <p:grpSpPr>
            <a:xfrm>
              <a:off x="6082295" y="1341435"/>
              <a:ext cx="5958893" cy="564280"/>
              <a:chOff x="2845705" y="1989136"/>
              <a:chExt cx="7372660" cy="547132"/>
            </a:xfrm>
            <a:grpFill/>
          </p:grpSpPr>
          <p:sp>
            <p:nvSpPr>
              <p:cNvPr id="32" name="오각형 38"/>
              <p:cNvSpPr/>
              <p:nvPr/>
            </p:nvSpPr>
            <p:spPr bwMode="auto">
              <a:xfrm>
                <a:off x="8152607" y="1989136"/>
                <a:ext cx="2065758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ko-KR" altLang="en-US" sz="1400" b="1" kern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패키징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오각형 38"/>
              <p:cNvSpPr/>
              <p:nvPr/>
            </p:nvSpPr>
            <p:spPr bwMode="auto">
              <a:xfrm>
                <a:off x="6380196" y="1989137"/>
                <a:ext cx="2153160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EDS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오각형 38"/>
              <p:cNvSpPr/>
              <p:nvPr/>
            </p:nvSpPr>
            <p:spPr bwMode="auto">
              <a:xfrm>
                <a:off x="4632411" y="1989137"/>
                <a:ext cx="2088278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ko-KR" altLang="en-US" sz="1200" b="1" ker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금속 배선</a:t>
                </a:r>
                <a:endParaRPr lang="ko-KR" altLang="en-US" sz="12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오각형 38"/>
              <p:cNvSpPr/>
              <p:nvPr/>
            </p:nvSpPr>
            <p:spPr bwMode="auto">
              <a:xfrm>
                <a:off x="2845705" y="1990192"/>
                <a:ext cx="2167957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ko-KR" altLang="en-US" sz="14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증착 </a:t>
                </a:r>
                <a:r>
                  <a:rPr lang="en-US" altLang="ko-KR" sz="14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&amp;</a:t>
                </a:r>
              </a:p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Ion </a:t>
                </a:r>
                <a:r>
                  <a:rPr lang="ko-KR" altLang="en-US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주입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A4AE6F-8093-41AB-9FF4-CF285591E936}"/>
                </a:ext>
              </a:extLst>
            </p:cNvPr>
            <p:cNvGrpSpPr/>
            <p:nvPr/>
          </p:nvGrpSpPr>
          <p:grpSpPr>
            <a:xfrm>
              <a:off x="382840" y="1341435"/>
              <a:ext cx="5986210" cy="563193"/>
              <a:chOff x="2863114" y="1989136"/>
              <a:chExt cx="7360654" cy="546078"/>
            </a:xfrm>
            <a:grpFill/>
          </p:grpSpPr>
          <p:sp>
            <p:nvSpPr>
              <p:cNvPr id="14" name="오각형 38">
                <a:extLst>
                  <a:ext uri="{FF2B5EF4-FFF2-40B4-BE49-F238E27FC236}">
                    <a16:creationId xmlns:a16="http://schemas.microsoft.com/office/drawing/2014/main" id="{74216573-A8EF-42D8-A045-2202ABE4BB6E}"/>
                  </a:ext>
                </a:extLst>
              </p:cNvPr>
              <p:cNvSpPr/>
              <p:nvPr/>
            </p:nvSpPr>
            <p:spPr bwMode="auto">
              <a:xfrm>
                <a:off x="8126433" y="1989136"/>
                <a:ext cx="2097335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Etching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오각형 38">
                <a:extLst>
                  <a:ext uri="{FF2B5EF4-FFF2-40B4-BE49-F238E27FC236}">
                    <a16:creationId xmlns:a16="http://schemas.microsoft.com/office/drawing/2014/main" id="{3097C8D0-1099-4D69-96CD-080F166E0B1A}"/>
                  </a:ext>
                </a:extLst>
              </p:cNvPr>
              <p:cNvSpPr/>
              <p:nvPr/>
            </p:nvSpPr>
            <p:spPr bwMode="auto">
              <a:xfrm>
                <a:off x="6403069" y="1989138"/>
                <a:ext cx="2061806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Photo</a:t>
                </a:r>
              </a:p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Lithography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오각형 38">
                <a:extLst>
                  <a:ext uri="{FF2B5EF4-FFF2-40B4-BE49-F238E27FC236}">
                    <a16:creationId xmlns:a16="http://schemas.microsoft.com/office/drawing/2014/main" id="{7AFFE201-C724-4646-921A-0ED9ADF41A27}"/>
                  </a:ext>
                </a:extLst>
              </p:cNvPr>
              <p:cNvSpPr/>
              <p:nvPr/>
            </p:nvSpPr>
            <p:spPr bwMode="auto">
              <a:xfrm>
                <a:off x="4619753" y="1989138"/>
                <a:ext cx="2121758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en-US" altLang="ko-KR" sz="1400" b="1" ker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Oxidation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오각형 38">
                <a:extLst>
                  <a:ext uri="{FF2B5EF4-FFF2-40B4-BE49-F238E27FC236}">
                    <a16:creationId xmlns:a16="http://schemas.microsoft.com/office/drawing/2014/main" id="{1583F381-9908-4C96-A403-DE2BFD8B8EDF}"/>
                  </a:ext>
                </a:extLst>
              </p:cNvPr>
              <p:cNvSpPr/>
              <p:nvPr/>
            </p:nvSpPr>
            <p:spPr bwMode="auto">
              <a:xfrm>
                <a:off x="2863114" y="1989138"/>
                <a:ext cx="2103281" cy="546076"/>
              </a:xfrm>
              <a:prstGeom prst="homePlate">
                <a:avLst/>
              </a:prstGeom>
              <a:grpFill/>
              <a:ln w="12700" algn="ctr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fontAlgn="ctr" latinLnBrk="0" hangingPunct="0">
                  <a:spcBef>
                    <a:spcPts val="300"/>
                  </a:spcBef>
                </a:pPr>
                <a:r>
                  <a:rPr lang="ko-KR" altLang="en-US" sz="1400" b="1" kern="0" dirty="0"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웨이퍼 제조</a:t>
                </a:r>
                <a:endParaRPr lang="ko-KR" altLang="en-US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34" y="2431782"/>
            <a:ext cx="1357879" cy="923873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28" y="2384911"/>
            <a:ext cx="1345507" cy="956894"/>
          </a:xfrm>
          <a:prstGeom prst="rect">
            <a:avLst/>
          </a:prstGeom>
          <a:ln>
            <a:noFill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224" y="2328184"/>
            <a:ext cx="1340001" cy="1040089"/>
          </a:xfrm>
          <a:prstGeom prst="rect">
            <a:avLst/>
          </a:prstGeom>
          <a:ln>
            <a:noFill/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7277" y="2343313"/>
            <a:ext cx="1340721" cy="1040089"/>
          </a:xfrm>
          <a:prstGeom prst="rect">
            <a:avLst/>
          </a:prstGeom>
          <a:ln>
            <a:noFill/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409" y="2230967"/>
            <a:ext cx="1270551" cy="1298264"/>
          </a:xfrm>
          <a:prstGeom prst="rect">
            <a:avLst/>
          </a:prstGeom>
          <a:ln>
            <a:noFill/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648" y="2222977"/>
            <a:ext cx="1325185" cy="1306254"/>
          </a:xfrm>
          <a:prstGeom prst="rect">
            <a:avLst/>
          </a:prstGeom>
          <a:ln>
            <a:noFill/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1144" y="2467418"/>
            <a:ext cx="1294637" cy="817371"/>
          </a:xfrm>
          <a:prstGeom prst="rect">
            <a:avLst/>
          </a:prstGeom>
          <a:ln>
            <a:noFill/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245" y="2518899"/>
            <a:ext cx="1319393" cy="688916"/>
          </a:xfrm>
          <a:prstGeom prst="rect">
            <a:avLst/>
          </a:prstGeom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3282520-5DDA-4129-B3F2-74439FDAB4B8}"/>
              </a:ext>
            </a:extLst>
          </p:cNvPr>
          <p:cNvSpPr/>
          <p:nvPr/>
        </p:nvSpPr>
        <p:spPr>
          <a:xfrm>
            <a:off x="3931920" y="314959"/>
            <a:ext cx="6573518" cy="1170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/>
              <a:t>8</a:t>
            </a:r>
            <a:r>
              <a:rPr lang="ko-KR" altLang="en-US" dirty="0"/>
              <a:t>공정에 대한 분류 다시 할 필요</a:t>
            </a:r>
            <a:r>
              <a:rPr lang="en-US" altLang="ko-KR" dirty="0"/>
              <a:t>?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그림 통일</a:t>
            </a:r>
            <a:r>
              <a:rPr lang="en-US" altLang="ko-KR" dirty="0"/>
              <a:t>(</a:t>
            </a:r>
            <a:r>
              <a:rPr lang="ko-KR" altLang="en-US" dirty="0"/>
              <a:t>이어진다는 느낌</a:t>
            </a:r>
            <a:r>
              <a:rPr lang="en-US" altLang="ko-KR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밑의 설명 수정</a:t>
            </a:r>
          </a:p>
        </p:txBody>
      </p:sp>
    </p:spTree>
    <p:extLst>
      <p:ext uri="{BB962C8B-B14F-4D97-AF65-F5344CB8AC3E}">
        <p14:creationId xmlns:p14="http://schemas.microsoft.com/office/powerpoint/2010/main" val="196074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838AE-BAF4-4178-967C-FC0C5C8D8521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F166E9BC-34FD-45EB-A4FE-1804EF562D7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F14879D-250E-4FB7-B400-74681646E44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16A8778D-0BD8-412F-A7CA-A42C634921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EBDC6B48-B795-4B1D-BD84-3353D0AF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A4AE6F-8093-41AB-9FF4-CF285591E936}"/>
              </a:ext>
            </a:extLst>
          </p:cNvPr>
          <p:cNvGrpSpPr/>
          <p:nvPr/>
        </p:nvGrpSpPr>
        <p:grpSpPr>
          <a:xfrm>
            <a:off x="623888" y="1341438"/>
            <a:ext cx="10944225" cy="546077"/>
            <a:chOff x="2863114" y="1989138"/>
            <a:chExt cx="7164730" cy="546077"/>
          </a:xfr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5000">
                <a:srgbClr val="507BC8"/>
              </a:gs>
              <a:gs pos="58000">
                <a:srgbClr val="507BC8"/>
              </a:gs>
              <a:gs pos="100000">
                <a:srgbClr val="2A4677"/>
              </a:gs>
            </a:gsLst>
            <a:lin ang="0" scaled="1"/>
            <a:tileRect/>
          </a:gradFill>
        </p:grpSpPr>
        <p:sp>
          <p:nvSpPr>
            <p:cNvPr id="14" name="오각형 38">
              <a:extLst>
                <a:ext uri="{FF2B5EF4-FFF2-40B4-BE49-F238E27FC236}">
                  <a16:creationId xmlns:a16="http://schemas.microsoft.com/office/drawing/2014/main" id="{74216573-A8EF-42D8-A045-2202ABE4BB6E}"/>
                </a:ext>
              </a:extLst>
            </p:cNvPr>
            <p:cNvSpPr/>
            <p:nvPr/>
          </p:nvSpPr>
          <p:spPr bwMode="auto">
            <a:xfrm>
              <a:off x="8005532" y="1989138"/>
              <a:ext cx="2022312" cy="54607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Ion_imp</a:t>
              </a:r>
              <a:endPara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오각형 38">
              <a:extLst>
                <a:ext uri="{FF2B5EF4-FFF2-40B4-BE49-F238E27FC236}">
                  <a16:creationId xmlns:a16="http://schemas.microsoft.com/office/drawing/2014/main" id="{3097C8D0-1099-4D69-96CD-080F166E0B1A}"/>
                </a:ext>
              </a:extLst>
            </p:cNvPr>
            <p:cNvSpPr/>
            <p:nvPr/>
          </p:nvSpPr>
          <p:spPr bwMode="auto">
            <a:xfrm>
              <a:off x="6295420" y="1989138"/>
              <a:ext cx="2022312" cy="54607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Etching</a:t>
              </a:r>
              <a:endPara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오각형 38">
              <a:extLst>
                <a:ext uri="{FF2B5EF4-FFF2-40B4-BE49-F238E27FC236}">
                  <a16:creationId xmlns:a16="http://schemas.microsoft.com/office/drawing/2014/main" id="{7AFFE201-C724-4646-921A-0ED9ADF41A27}"/>
                </a:ext>
              </a:extLst>
            </p:cNvPr>
            <p:cNvSpPr/>
            <p:nvPr/>
          </p:nvSpPr>
          <p:spPr bwMode="auto">
            <a:xfrm>
              <a:off x="4572056" y="1989139"/>
              <a:ext cx="2022312" cy="54607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</a:t>
              </a:r>
              <a:endPara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오각형 38">
              <a:extLst>
                <a:ext uri="{FF2B5EF4-FFF2-40B4-BE49-F238E27FC236}">
                  <a16:creationId xmlns:a16="http://schemas.microsoft.com/office/drawing/2014/main" id="{1583F381-9908-4C96-A403-DE2BFD8B8EDF}"/>
                </a:ext>
              </a:extLst>
            </p:cNvPr>
            <p:cNvSpPr/>
            <p:nvPr/>
          </p:nvSpPr>
          <p:spPr bwMode="auto">
            <a:xfrm>
              <a:off x="2863114" y="1989138"/>
              <a:ext cx="2022312" cy="546076"/>
            </a:xfrm>
            <a:prstGeom prst="homePlate">
              <a:avLst/>
            </a:prstGeom>
            <a:grpFill/>
            <a:ln w="12700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ctr" latinLnBrk="0" hangingPunct="0">
                <a:spcBef>
                  <a:spcPts val="300"/>
                </a:spcBef>
              </a:pPr>
              <a:r>
                <a:rPr lang="en-US" altLang="ko-KR" sz="1400" b="1" kern="0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Oxi</a:t>
              </a:r>
              <a:endPara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8" name="직선 연결선 8">
            <a:extLst>
              <a:ext uri="{FF2B5EF4-FFF2-40B4-BE49-F238E27FC236}">
                <a16:creationId xmlns:a16="http://schemas.microsoft.com/office/drawing/2014/main" id="{0C7353B9-1951-45B3-9CF5-D626F0B9FDD9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A6C8B99-E31E-47D9-9993-27734F890E6D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BFEDD-DA37-4E58-8031-44416D473A81}"/>
              </a:ext>
            </a:extLst>
          </p:cNvPr>
          <p:cNvSpPr/>
          <p:nvPr/>
        </p:nvSpPr>
        <p:spPr>
          <a:xfrm>
            <a:off x="623888" y="2011680"/>
            <a:ext cx="2610433" cy="1669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279B9EB-4B47-451D-953A-8766D95F3BB3}"/>
              </a:ext>
            </a:extLst>
          </p:cNvPr>
          <p:cNvSpPr/>
          <p:nvPr/>
        </p:nvSpPr>
        <p:spPr>
          <a:xfrm>
            <a:off x="8718341" y="2011680"/>
            <a:ext cx="2610433" cy="1669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1B4BE6-9070-4626-B6BC-7EB74BD6EE2F}"/>
              </a:ext>
            </a:extLst>
          </p:cNvPr>
          <p:cNvSpPr/>
          <p:nvPr/>
        </p:nvSpPr>
        <p:spPr>
          <a:xfrm>
            <a:off x="6014676" y="2011680"/>
            <a:ext cx="2610433" cy="1669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AC35A-F2EE-401B-9172-B12DEC8DB4D7}"/>
              </a:ext>
            </a:extLst>
          </p:cNvPr>
          <p:cNvSpPr/>
          <p:nvPr/>
        </p:nvSpPr>
        <p:spPr>
          <a:xfrm>
            <a:off x="3311011" y="2011680"/>
            <a:ext cx="2610433" cy="1669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7C0A21-CBAE-4C16-BAA1-E86A1BCB5AB3}"/>
              </a:ext>
            </a:extLst>
          </p:cNvPr>
          <p:cNvSpPr/>
          <p:nvPr/>
        </p:nvSpPr>
        <p:spPr>
          <a:xfrm>
            <a:off x="623888" y="3846828"/>
            <a:ext cx="2610433" cy="26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설명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E8DC3C-0867-4751-904A-5907F96AC2A1}"/>
              </a:ext>
            </a:extLst>
          </p:cNvPr>
          <p:cNvSpPr/>
          <p:nvPr/>
        </p:nvSpPr>
        <p:spPr>
          <a:xfrm>
            <a:off x="3311010" y="3846828"/>
            <a:ext cx="2610433" cy="26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설명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E8C499-77AD-49ED-8C93-4A3812E3D40B}"/>
              </a:ext>
            </a:extLst>
          </p:cNvPr>
          <p:cNvSpPr/>
          <p:nvPr/>
        </p:nvSpPr>
        <p:spPr>
          <a:xfrm>
            <a:off x="6031219" y="3846828"/>
            <a:ext cx="2610433" cy="26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설명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DF497-BC20-49E5-9FB6-E085E6242551}"/>
              </a:ext>
            </a:extLst>
          </p:cNvPr>
          <p:cNvSpPr/>
          <p:nvPr/>
        </p:nvSpPr>
        <p:spPr>
          <a:xfrm>
            <a:off x="8718341" y="3846828"/>
            <a:ext cx="2610433" cy="26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설명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C8A04A-52D6-4D9A-8FA0-284EC6E564E8}"/>
              </a:ext>
            </a:extLst>
          </p:cNvPr>
          <p:cNvSpPr/>
          <p:nvPr/>
        </p:nvSpPr>
        <p:spPr>
          <a:xfrm>
            <a:off x="1981200" y="3429000"/>
            <a:ext cx="6974693" cy="970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웨이퍼 설명 추가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8</a:t>
            </a:r>
            <a:r>
              <a:rPr lang="ko-KR" altLang="en-US" dirty="0"/>
              <a:t>공정 전반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ko-KR" altLang="en-US" dirty="0"/>
              <a:t>그 중 </a:t>
            </a:r>
            <a:r>
              <a:rPr lang="en-US" altLang="ko-KR" dirty="0"/>
              <a:t>4</a:t>
            </a:r>
            <a:r>
              <a:rPr lang="ko-KR" altLang="en-US" dirty="0"/>
              <a:t>공정만 있다는 것을 강조</a:t>
            </a:r>
          </a:p>
        </p:txBody>
      </p:sp>
    </p:spTree>
    <p:extLst>
      <p:ext uri="{BB962C8B-B14F-4D97-AF65-F5344CB8AC3E}">
        <p14:creationId xmlns:p14="http://schemas.microsoft.com/office/powerpoint/2010/main" val="368221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60925"/>
            <a:ext cx="60990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ko-KR" altLang="en-US" sz="1600" b="1" dirty="0"/>
              <a:t>실리콘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웨이퍼 위에 산화제와 열을 공급해</a:t>
            </a:r>
            <a:endParaRPr lang="en-US" altLang="ko-KR" sz="1600" b="1" dirty="0"/>
          </a:p>
          <a:p>
            <a:r>
              <a:rPr lang="ko-KR" altLang="en-US" sz="1600" b="1" dirty="0"/>
              <a:t>산화막을 형성하는 과정</a:t>
            </a:r>
            <a:endParaRPr lang="en-US" altLang="ko-KR" sz="1600" b="1" dirty="0"/>
          </a:p>
          <a:p>
            <a:r>
              <a:rPr lang="ko-KR" altLang="en-US" sz="1600" b="1" dirty="0"/>
              <a:t>형성된 산화막은 부도체로써 흐르기 원치 않는</a:t>
            </a:r>
            <a:endParaRPr lang="en-US" altLang="ko-KR" sz="1600" b="1" dirty="0"/>
          </a:p>
          <a:p>
            <a:r>
              <a:rPr lang="ko-KR" altLang="en-US" sz="1600" b="1" dirty="0"/>
              <a:t>전류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누설전류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를 차단한다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9048" y="1060925"/>
            <a:ext cx="60990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ko-KR" altLang="en-US" sz="1600" b="1" dirty="0"/>
              <a:t>웨이퍼 위에 감광제를 도포하고 빛을 가하는 과정</a:t>
            </a:r>
            <a:endParaRPr lang="en-US" altLang="ko-KR" sz="1600" b="1" dirty="0"/>
          </a:p>
          <a:p>
            <a:r>
              <a:rPr lang="ko-KR" altLang="en-US" sz="1600" b="1" dirty="0"/>
              <a:t>감광제의 일부에 빛을 가하면 빛을 받은 부분만 물러진다</a:t>
            </a:r>
            <a:endParaRPr lang="en-US" altLang="ko-KR" sz="1600" b="1" dirty="0"/>
          </a:p>
          <a:p>
            <a:r>
              <a:rPr lang="ko-KR" altLang="en-US" sz="1600" b="1" dirty="0"/>
              <a:t>이후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감광제의 물러진 부분만 제거하는 과정도 포함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4115100"/>
            <a:ext cx="60990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r>
              <a:rPr lang="en-US" altLang="ko-KR" sz="1600" b="1"/>
              <a:t>Etching</a:t>
            </a:r>
            <a:r>
              <a:rPr lang="ko-KR" altLang="en-US" sz="1600" b="1"/>
              <a:t>을 거치면서 노출된 웨이퍼로 </a:t>
            </a:r>
            <a:r>
              <a:rPr lang="en-US" altLang="ko-KR" sz="1600" b="1"/>
              <a:t>ion</a:t>
            </a:r>
            <a:r>
              <a:rPr lang="ko-KR" altLang="en-US" sz="1600" b="1"/>
              <a:t>을 주입</a:t>
            </a:r>
            <a:endParaRPr lang="en-US" altLang="ko-KR" sz="1600" b="1"/>
          </a:p>
          <a:p>
            <a:r>
              <a:rPr lang="en-US" altLang="ko-KR" sz="1600" b="1"/>
              <a:t>Ion</a:t>
            </a:r>
            <a:r>
              <a:rPr lang="ko-KR" altLang="en-US" sz="1600" b="1"/>
              <a:t>을 웨이퍼에 넣고 열처리를 가하면</a:t>
            </a:r>
            <a:endParaRPr lang="en-US" altLang="ko-KR" sz="1600" b="1"/>
          </a:p>
          <a:p>
            <a:r>
              <a:rPr lang="ko-KR" altLang="en-US" sz="1600" b="1"/>
              <a:t>비로소 웨이퍼가 전기적 성질을 갖게 된다</a:t>
            </a:r>
            <a:endParaRPr lang="en-US" altLang="ko-KR" sz="1600" b="1"/>
          </a:p>
          <a:p>
            <a:endParaRPr lang="en-US" altLang="ko-KR" sz="1600"/>
          </a:p>
        </p:txBody>
      </p:sp>
      <p:sp>
        <p:nvSpPr>
          <p:cNvPr id="7" name="TextBox 6"/>
          <p:cNvSpPr txBox="1"/>
          <p:nvPr/>
        </p:nvSpPr>
        <p:spPr>
          <a:xfrm>
            <a:off x="155448" y="4115101"/>
            <a:ext cx="6099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endParaRPr lang="en-US" altLang="ko-KR" sz="1600" b="1">
              <a:solidFill>
                <a:schemeClr val="accent5"/>
              </a:solidFill>
            </a:endParaRPr>
          </a:p>
          <a:p>
            <a:r>
              <a:rPr lang="ko-KR" altLang="en-US" sz="1600" b="1"/>
              <a:t>감광제가 제거된 부분의 산화막을 깎아 웨이퍼를 노출시킨다</a:t>
            </a:r>
            <a:endParaRPr lang="en-US" altLang="ko-KR" sz="1600" b="1"/>
          </a:p>
          <a:p>
            <a:r>
              <a:rPr lang="ko-KR" altLang="en-US" sz="1600" b="1"/>
              <a:t>이전 과정에서 제거되지 않은 감광제는 아래의 산화막을</a:t>
            </a:r>
            <a:r>
              <a:rPr lang="en-US" altLang="ko-KR" sz="1600" b="1"/>
              <a:t> </a:t>
            </a:r>
            <a:r>
              <a:rPr lang="ko-KR" altLang="en-US" sz="1600" b="1"/>
              <a:t>보호</a:t>
            </a:r>
            <a:endParaRPr lang="en-US" altLang="ko-KR" sz="1600" b="1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416" y="1060924"/>
            <a:ext cx="3993515" cy="176958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32" y="4231059"/>
            <a:ext cx="4449283" cy="132080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50" y="4308947"/>
            <a:ext cx="4484446" cy="158750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194" y="1103623"/>
            <a:ext cx="2795188" cy="155081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97093" y="1039091"/>
            <a:ext cx="1550599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5"/>
                </a:solidFill>
              </a:rPr>
              <a:t>1. Oxidation: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100813" y="1067446"/>
            <a:ext cx="1550599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5"/>
                </a:solidFill>
              </a:rPr>
              <a:t>2. Photo</a:t>
            </a:r>
          </a:p>
          <a:p>
            <a:r>
              <a:rPr lang="en-US" altLang="ko-KR" b="1">
                <a:solidFill>
                  <a:schemeClr val="accent5"/>
                </a:solidFill>
              </a:rPr>
              <a:t>Lithography: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096000" y="3907893"/>
            <a:ext cx="1637467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5"/>
                </a:solidFill>
              </a:rPr>
              <a:t>4. Ion</a:t>
            </a:r>
          </a:p>
          <a:p>
            <a:r>
              <a:rPr lang="en-US" altLang="ko-KR" b="1">
                <a:solidFill>
                  <a:schemeClr val="accent5"/>
                </a:solidFill>
              </a:rPr>
              <a:t>Implantation: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092" y="3930483"/>
            <a:ext cx="1332255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5"/>
                </a:solidFill>
              </a:rPr>
              <a:t>3. Etching: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63BEE24-679A-4605-ADCF-400D4B3D14DA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C1F21986-9775-4F40-97AE-E55B0F8F3BE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9" name="Line 10">
              <a:extLst>
                <a:ext uri="{FF2B5EF4-FFF2-40B4-BE49-F238E27FC236}">
                  <a16:creationId xmlns:a16="http://schemas.microsoft.com/office/drawing/2014/main" id="{32817132-FDC3-49B2-8F9D-C6C7788298A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20" name="Line 11">
              <a:extLst>
                <a:ext uri="{FF2B5EF4-FFF2-40B4-BE49-F238E27FC236}">
                  <a16:creationId xmlns:a16="http://schemas.microsoft.com/office/drawing/2014/main" id="{48F70B2C-3F4B-4640-B713-D8418AF9197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21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69AE3636-E061-47D9-8E4D-457439C7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11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76468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pic>
        <p:nvPicPr>
          <p:cNvPr id="29" name="Picture 2" descr="Control of lithography in semiconductor manufacturing | Semantic Scholar">
            <a:extLst>
              <a:ext uri="{FF2B5EF4-FFF2-40B4-BE49-F238E27FC236}">
                <a16:creationId xmlns:a16="http://schemas.microsoft.com/office/drawing/2014/main" id="{642D2B02-E902-4485-AE59-761D7F32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71" y="1836774"/>
            <a:ext cx="2819564" cy="156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tch Overview">
            <a:extLst>
              <a:ext uri="{FF2B5EF4-FFF2-40B4-BE49-F238E27FC236}">
                <a16:creationId xmlns:a16="http://schemas.microsoft.com/office/drawing/2014/main" id="{602F2F91-163E-4E1A-AAE5-6CBF5CE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14" y="4453069"/>
            <a:ext cx="2716221" cy="139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2.5 Fabrication">
            <a:extLst>
              <a:ext uri="{FF2B5EF4-FFF2-40B4-BE49-F238E27FC236}">
                <a16:creationId xmlns:a16="http://schemas.microsoft.com/office/drawing/2014/main" id="{4DE2811E-75EA-4D36-A100-C5AE1B6FD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22" y="4764162"/>
            <a:ext cx="3674010" cy="159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ight Major Steps to Semiconductor Fabrication, Part 2: The Oxidation  Process – Samsung Global Newsroom">
            <a:extLst>
              <a:ext uri="{FF2B5EF4-FFF2-40B4-BE49-F238E27FC236}">
                <a16:creationId xmlns:a16="http://schemas.microsoft.com/office/drawing/2014/main" id="{2CED4777-92DE-4EA1-AF46-11393529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2122" r="11594" b="11272"/>
          <a:stretch/>
        </p:blipFill>
        <p:spPr bwMode="auto">
          <a:xfrm>
            <a:off x="1571531" y="1824726"/>
            <a:ext cx="3431487" cy="17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CA3ECB-3CC8-44A6-BB5B-7C339D4FA63F}"/>
              </a:ext>
            </a:extLst>
          </p:cNvPr>
          <p:cNvSpPr/>
          <p:nvPr/>
        </p:nvSpPr>
        <p:spPr bwMode="auto">
          <a:xfrm>
            <a:off x="642697" y="1355219"/>
            <a:ext cx="529931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6DB4BA-ADE8-48BB-B458-91935C9AE815}"/>
              </a:ext>
            </a:extLst>
          </p:cNvPr>
          <p:cNvSpPr/>
          <p:nvPr/>
        </p:nvSpPr>
        <p:spPr bwMode="auto">
          <a:xfrm>
            <a:off x="6275388" y="1364773"/>
            <a:ext cx="529931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Photo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943CE5-1434-4A07-AD6A-28A33B18831A}"/>
              </a:ext>
            </a:extLst>
          </p:cNvPr>
          <p:cNvSpPr/>
          <p:nvPr/>
        </p:nvSpPr>
        <p:spPr bwMode="auto">
          <a:xfrm>
            <a:off x="637617" y="3761431"/>
            <a:ext cx="529931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Etching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548CC8F-71CE-4165-8E95-24CD7A28955A}"/>
              </a:ext>
            </a:extLst>
          </p:cNvPr>
          <p:cNvSpPr/>
          <p:nvPr/>
        </p:nvSpPr>
        <p:spPr bwMode="auto">
          <a:xfrm>
            <a:off x="6275388" y="3761431"/>
            <a:ext cx="529931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 Implantation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46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37E71-933A-4BE3-94EC-D631391935FC}"/>
              </a:ext>
            </a:extLst>
          </p:cNvPr>
          <p:cNvSpPr txBox="1"/>
          <p:nvPr/>
        </p:nvSpPr>
        <p:spPr bwMode="auto">
          <a:xfrm flipH="1">
            <a:off x="967071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lang="ko-KR" altLang="en-US" sz="1600" b="1" kern="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E3D416-84FE-4CFE-BC5A-1CD0D98B3F96}"/>
              </a:ext>
            </a:extLst>
          </p:cNvPr>
          <p:cNvSpPr txBox="1"/>
          <p:nvPr/>
        </p:nvSpPr>
        <p:spPr bwMode="auto">
          <a:xfrm flipH="1">
            <a:off x="3573973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BDB78D-0EA7-454A-9FB9-8BA95A925B40}"/>
              </a:ext>
            </a:extLst>
          </p:cNvPr>
          <p:cNvSpPr txBox="1"/>
          <p:nvPr/>
        </p:nvSpPr>
        <p:spPr bwMode="auto">
          <a:xfrm flipH="1">
            <a:off x="6180875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Etching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73A1D9-CC54-4782-B7AE-BB363943CD51}"/>
              </a:ext>
            </a:extLst>
          </p:cNvPr>
          <p:cNvSpPr txBox="1"/>
          <p:nvPr/>
        </p:nvSpPr>
        <p:spPr bwMode="auto">
          <a:xfrm flipH="1">
            <a:off x="8787777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 Implantation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0103B-53CA-4D6F-AA60-CF6754E6D3D3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>
            <a:off x="3374467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F77AC4-17F4-4C48-879E-5EB2FEAEC3B3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>
            <a:off x="5981369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004DCF7-FAFF-477F-9F0B-053322AFCED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>
            <a:off x="8588271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319E26-B049-4401-883D-CE9035B07F39}"/>
              </a:ext>
            </a:extLst>
          </p:cNvPr>
          <p:cNvCxnSpPr>
            <a:cxnSpLocks/>
          </p:cNvCxnSpPr>
          <p:nvPr/>
        </p:nvCxnSpPr>
        <p:spPr>
          <a:xfrm flipH="1">
            <a:off x="967071" y="1540639"/>
            <a:ext cx="10228102" cy="12700"/>
          </a:xfrm>
          <a:prstGeom prst="bentConnector5">
            <a:avLst>
              <a:gd name="adj1" fmla="val -2235"/>
              <a:gd name="adj2" fmla="val 3221866"/>
              <a:gd name="adj3" fmla="val 102235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Eight Major Steps to Semiconductor Fabrication, Part 2: The Oxidation  Process – Samsung Global Newsroom">
            <a:extLst>
              <a:ext uri="{FF2B5EF4-FFF2-40B4-BE49-F238E27FC236}">
                <a16:creationId xmlns:a16="http://schemas.microsoft.com/office/drawing/2014/main" id="{936749ED-E99B-4FDD-9858-C0DA677D7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2122" r="11594" b="11272"/>
          <a:stretch/>
        </p:blipFill>
        <p:spPr bwMode="auto">
          <a:xfrm>
            <a:off x="1116334" y="2547216"/>
            <a:ext cx="4516263" cy="226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CB353F-A0DB-4F08-BC52-934D1A81307F}"/>
              </a:ext>
            </a:extLst>
          </p:cNvPr>
          <p:cNvSpPr/>
          <p:nvPr/>
        </p:nvSpPr>
        <p:spPr bwMode="auto">
          <a:xfrm>
            <a:off x="629284" y="2093839"/>
            <a:ext cx="10948353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CED3AE-8515-4ADF-8ADA-BC6C1F92F36B}"/>
              </a:ext>
            </a:extLst>
          </p:cNvPr>
          <p:cNvSpPr/>
          <p:nvPr/>
        </p:nvSpPr>
        <p:spPr>
          <a:xfrm>
            <a:off x="626277" y="2475735"/>
            <a:ext cx="10948353" cy="416008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5" name="표 11">
            <a:extLst>
              <a:ext uri="{FF2B5EF4-FFF2-40B4-BE49-F238E27FC236}">
                <a16:creationId xmlns:a16="http://schemas.microsoft.com/office/drawing/2014/main" id="{48148DA3-F6B7-493B-989F-FE9319C3C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34861"/>
              </p:ext>
            </p:extLst>
          </p:nvPr>
        </p:nvGraphicFramePr>
        <p:xfrm>
          <a:off x="6240462" y="2524761"/>
          <a:ext cx="5265545" cy="403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889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9330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79351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1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No_Die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들어가는 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생산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단위에 같은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작동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2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Ox_Chamber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Number,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진행되고 있는 공정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428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Type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Oxidation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Type, Dry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 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Temp_Oxid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평균 온도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Vapor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 성분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ppm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합성물의 양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Pressure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가해지는 압력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(Torr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Oxid_Time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산화공정이 진행된 시간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2599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Thinkness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성장한 산화물의 두께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(nm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E7877F5-FF82-45F6-95C2-7A14AC57FB7B}"/>
              </a:ext>
            </a:extLst>
          </p:cNvPr>
          <p:cNvSpPr txBox="1"/>
          <p:nvPr/>
        </p:nvSpPr>
        <p:spPr>
          <a:xfrm>
            <a:off x="711835" y="5063992"/>
            <a:ext cx="5325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실리콘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웨이퍼 위에 산화제와 열을 공급해 산화막을 형성하는 과정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형성된 산화막은 부도체로써 흐르기 원치 않는 전류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누설전류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를 차단</a:t>
            </a:r>
          </a:p>
        </p:txBody>
      </p:sp>
    </p:spTree>
    <p:extLst>
      <p:ext uri="{BB962C8B-B14F-4D97-AF65-F5344CB8AC3E}">
        <p14:creationId xmlns:p14="http://schemas.microsoft.com/office/powerpoint/2010/main" val="288445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237E71-933A-4BE3-94EC-D631391935FC}"/>
              </a:ext>
            </a:extLst>
          </p:cNvPr>
          <p:cNvSpPr txBox="1"/>
          <p:nvPr/>
        </p:nvSpPr>
        <p:spPr bwMode="auto">
          <a:xfrm flipH="1">
            <a:off x="967071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Oxidation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E3D416-84FE-4CFE-BC5A-1CD0D98B3F96}"/>
              </a:ext>
            </a:extLst>
          </p:cNvPr>
          <p:cNvSpPr txBox="1"/>
          <p:nvPr/>
        </p:nvSpPr>
        <p:spPr bwMode="auto">
          <a:xfrm flipH="1">
            <a:off x="3573973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</a:t>
            </a:r>
            <a:endParaRPr lang="ko-KR" altLang="en-US" sz="1600" b="1" kern="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BDB78D-0EA7-454A-9FB9-8BA95A925B40}"/>
              </a:ext>
            </a:extLst>
          </p:cNvPr>
          <p:cNvSpPr txBox="1"/>
          <p:nvPr/>
        </p:nvSpPr>
        <p:spPr bwMode="auto">
          <a:xfrm flipH="1">
            <a:off x="6180875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Etching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73A1D9-CC54-4782-B7AE-BB363943CD51}"/>
              </a:ext>
            </a:extLst>
          </p:cNvPr>
          <p:cNvSpPr txBox="1"/>
          <p:nvPr/>
        </p:nvSpPr>
        <p:spPr bwMode="auto">
          <a:xfrm flipH="1">
            <a:off x="8787777" y="1360062"/>
            <a:ext cx="240739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 Implantation</a:t>
            </a:r>
            <a:endParaRPr lang="ko-KR" altLang="en-US" sz="1600" b="1" kern="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20103B-53CA-4D6F-AA60-CF6754E6D3D3}"/>
              </a:ext>
            </a:extLst>
          </p:cNvPr>
          <p:cNvCxnSpPr>
            <a:cxnSpLocks/>
            <a:stCxn id="29" idx="1"/>
            <a:endCxn id="31" idx="3"/>
          </p:cNvCxnSpPr>
          <p:nvPr/>
        </p:nvCxnSpPr>
        <p:spPr>
          <a:xfrm>
            <a:off x="3374467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AF77AC4-17F4-4C48-879E-5EB2FEAEC3B3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>
            <a:off x="5981369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004DCF7-FAFF-477F-9F0B-053322AFCED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>
            <a:off x="8588271" y="1540639"/>
            <a:ext cx="19950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1319E26-B049-4401-883D-CE9035B07F39}"/>
              </a:ext>
            </a:extLst>
          </p:cNvPr>
          <p:cNvCxnSpPr>
            <a:cxnSpLocks/>
          </p:cNvCxnSpPr>
          <p:nvPr/>
        </p:nvCxnSpPr>
        <p:spPr>
          <a:xfrm flipH="1">
            <a:off x="967071" y="1540639"/>
            <a:ext cx="10228102" cy="12700"/>
          </a:xfrm>
          <a:prstGeom prst="bentConnector5">
            <a:avLst>
              <a:gd name="adj1" fmla="val -2235"/>
              <a:gd name="adj2" fmla="val 3221866"/>
              <a:gd name="adj3" fmla="val 102235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CB353F-A0DB-4F08-BC52-934D1A81307F}"/>
              </a:ext>
            </a:extLst>
          </p:cNvPr>
          <p:cNvSpPr/>
          <p:nvPr/>
        </p:nvSpPr>
        <p:spPr bwMode="auto">
          <a:xfrm>
            <a:off x="629284" y="2093839"/>
            <a:ext cx="10948353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CED3AE-8515-4ADF-8ADA-BC6C1F92F36B}"/>
              </a:ext>
            </a:extLst>
          </p:cNvPr>
          <p:cNvSpPr/>
          <p:nvPr/>
        </p:nvSpPr>
        <p:spPr>
          <a:xfrm>
            <a:off x="626277" y="2475735"/>
            <a:ext cx="10948353" cy="416008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7877F5-FF82-45F6-95C2-7A14AC57FB7B}"/>
              </a:ext>
            </a:extLst>
          </p:cNvPr>
          <p:cNvSpPr txBox="1"/>
          <p:nvPr/>
        </p:nvSpPr>
        <p:spPr>
          <a:xfrm>
            <a:off x="711835" y="5063992"/>
            <a:ext cx="53252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웨이퍼 위에 감광제를 도포하고 빛을 가하는 과정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감광제 일부에 빛을 가하면 빛을 받은 부분만 물러짐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이후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감광제의 물러진 부분만 제거하는 과정도 포함</a:t>
            </a:r>
          </a:p>
        </p:txBody>
      </p:sp>
      <p:pic>
        <p:nvPicPr>
          <p:cNvPr id="22" name="Picture 2" descr="Control of lithography in semiconductor manufacturing | Semantic Scholar">
            <a:extLst>
              <a:ext uri="{FF2B5EF4-FFF2-40B4-BE49-F238E27FC236}">
                <a16:creationId xmlns:a16="http://schemas.microsoft.com/office/drawing/2014/main" id="{2EFC01C3-F467-4E53-939F-0CDFDE5FA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7" b="89946" l="9985" r="89940">
                        <a14:foregroundMark x1="24814" y1="32440" x2="24814" y2="32440"/>
                        <a14:foregroundMark x1="22951" y1="30027" x2="25112" y2="31099"/>
                        <a14:foregroundMark x1="24441" y1="26810" x2="24367" y2="25335"/>
                        <a14:foregroundMark x1="24292" y1="23324" x2="24292" y2="23324"/>
                        <a14:foregroundMark x1="25261" y1="19839" x2="25261" y2="19839"/>
                        <a14:foregroundMark x1="25484" y1="14343" x2="25484" y2="14343"/>
                        <a14:foregroundMark x1="25782" y1="10456" x2="25782" y2="10456"/>
                        <a14:foregroundMark x1="25708" y1="8177" x2="25708" y2="8177"/>
                        <a14:foregroundMark x1="25633" y1="9249" x2="25410" y2="11796"/>
                        <a14:foregroundMark x1="25037" y1="18365" x2="24590" y2="23861"/>
                        <a14:foregroundMark x1="25410" y1="9920" x2="25633" y2="17158"/>
                        <a14:foregroundMark x1="21908" y1="24129" x2="21759" y2="26005"/>
                        <a14:foregroundMark x1="21759" y1="20375" x2="21759" y2="27346"/>
                        <a14:foregroundMark x1="25857" y1="12332" x2="24590" y2="15550"/>
                        <a14:foregroundMark x1="23547" y1="81501" x2="23696" y2="81501"/>
                        <a14:foregroundMark x1="24814" y1="82440" x2="24814" y2="82440"/>
                        <a14:foregroundMark x1="31744" y1="67158" x2="31744" y2="67158"/>
                        <a14:foregroundMark x1="31669" y1="73727" x2="31669" y2="73727"/>
                        <a14:foregroundMark x1="32861" y1="71850" x2="32861" y2="71850"/>
                        <a14:foregroundMark x1="33830" y1="70509" x2="33830" y2="70509"/>
                        <a14:foregroundMark x1="23398" y1="76944" x2="23398" y2="76944"/>
                        <a14:foregroundMark x1="26080" y1="12869" x2="26080" y2="12869"/>
                        <a14:foregroundMark x1="25410" y1="12601" x2="25410" y2="12601"/>
                        <a14:foregroundMark x1="19523" y1="49464" x2="19523" y2="49464"/>
                        <a14:foregroundMark x1="28465" y1="46917" x2="28465" y2="46917"/>
                        <a14:foregroundMark x1="19076" y1="45442" x2="19076" y2="45442"/>
                        <a14:foregroundMark x1="19821" y1="47587" x2="19821" y2="47587"/>
                        <a14:foregroundMark x1="18331" y1="47989" x2="18331" y2="47989"/>
                        <a14:foregroundMark x1="18256" y1="49464" x2="18256" y2="49464"/>
                        <a14:foregroundMark x1="18331" y1="48928" x2="18331" y2="48928"/>
                        <a14:foregroundMark x1="18331" y1="48391" x2="18331" y2="48391"/>
                        <a14:foregroundMark x1="18331" y1="48391" x2="18331" y2="48391"/>
                        <a14:foregroundMark x1="30104" y1="49196" x2="30104" y2="49196"/>
                        <a14:foregroundMark x1="29210" y1="49598" x2="29210" y2="49598"/>
                        <a14:foregroundMark x1="28912" y1="46381" x2="28912" y2="46381"/>
                        <a14:foregroundMark x1="29434" y1="30965" x2="29508" y2="30429"/>
                        <a14:foregroundMark x1="30626" y1="26139" x2="30626" y2="26139"/>
                        <a14:foregroundMark x1="31222" y1="25067" x2="31222" y2="25067"/>
                        <a14:foregroundMark x1="32340" y1="19839" x2="32340" y2="19839"/>
                        <a14:foregroundMark x1="30030" y1="19035" x2="30030" y2="19035"/>
                        <a14:foregroundMark x1="27720" y1="17158" x2="27720" y2="17158"/>
                        <a14:foregroundMark x1="26975" y1="16488" x2="26975" y2="16488"/>
                        <a14:foregroundMark x1="25261" y1="15952" x2="31446" y2="20375"/>
                        <a14:foregroundMark x1="31595" y1="22386" x2="31520" y2="27480"/>
                        <a14:foregroundMark x1="32265" y1="24665" x2="32265" y2="24665"/>
                        <a14:foregroundMark x1="32042" y1="21984" x2="32042" y2="21984"/>
                        <a14:foregroundMark x1="32489" y1="21984" x2="32489" y2="21984"/>
                        <a14:foregroundMark x1="33085" y1="22922" x2="33085" y2="22922"/>
                        <a14:foregroundMark x1="32638" y1="26408" x2="32638" y2="26408"/>
                        <a14:foregroundMark x1="33159" y1="24799" x2="33159" y2="24799"/>
                        <a14:foregroundMark x1="33458" y1="23592" x2="33458" y2="23592"/>
                        <a14:foregroundMark x1="33159" y1="26005" x2="33159" y2="26005"/>
                        <a14:foregroundMark x1="33681" y1="24531" x2="33681" y2="24531"/>
                        <a14:foregroundMark x1="33756" y1="23995" x2="33756" y2="23995"/>
                        <a14:foregroundMark x1="33830" y1="23592" x2="33830" y2="23592"/>
                        <a14:foregroundMark x1="33607" y1="22520" x2="33607" y2="22520"/>
                        <a14:foregroundMark x1="33085" y1="21582" x2="33085" y2="21582"/>
                        <a14:foregroundMark x1="33532" y1="21582" x2="33532" y2="21582"/>
                        <a14:foregroundMark x1="33979" y1="22386" x2="33979" y2="22386"/>
                        <a14:foregroundMark x1="34054" y1="23458" x2="34054" y2="23458"/>
                        <a14:foregroundMark x1="31893" y1="19571" x2="31893" y2="19571"/>
                        <a14:foregroundMark x1="30626" y1="19035" x2="30626" y2="19035"/>
                        <a14:foregroundMark x1="29434" y1="18365" x2="29434" y2="18365"/>
                        <a14:foregroundMark x1="28763" y1="17828" x2="28763" y2="17828"/>
                        <a14:foregroundMark x1="27273" y1="16488" x2="27273" y2="16488"/>
                        <a14:foregroundMark x1="26155" y1="16354" x2="26155" y2="16354"/>
                        <a14:foregroundMark x1="25186" y1="15952" x2="25186" y2="15952"/>
                        <a14:foregroundMark x1="24367" y1="15282" x2="24367" y2="15282"/>
                        <a14:foregroundMark x1="25037" y1="15550" x2="30104" y2="19035"/>
                        <a14:foregroundMark x1="28763" y1="17158" x2="30626" y2="18097"/>
                        <a14:foregroundMark x1="24814" y1="71448" x2="22206" y2="74531"/>
                        <a14:backgroundMark x1="60283" y1="35523" x2="56557" y2="78284"/>
                        <a14:backgroundMark x1="62891" y1="49062" x2="59389" y2="80295"/>
                        <a14:backgroundMark x1="67139" y1="44102" x2="66095" y2="67694"/>
                        <a14:backgroundMark x1="77273" y1="40885" x2="77273" y2="70107"/>
                        <a14:backgroundMark x1="86811" y1="53753" x2="81669" y2="82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660"/>
          <a:stretch/>
        </p:blipFill>
        <p:spPr bwMode="auto">
          <a:xfrm>
            <a:off x="2212064" y="2475735"/>
            <a:ext cx="2324802" cy="26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표 11">
            <a:extLst>
              <a:ext uri="{FF2B5EF4-FFF2-40B4-BE49-F238E27FC236}">
                <a16:creationId xmlns:a16="http://schemas.microsoft.com/office/drawing/2014/main" id="{BE29CB1F-820B-4FBB-AA43-5EF4DA9E7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71166"/>
              </p:ext>
            </p:extLst>
          </p:nvPr>
        </p:nvGraphicFramePr>
        <p:xfrm>
          <a:off x="6096000" y="2524546"/>
          <a:ext cx="5400674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76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32412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140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N2_HMDS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질소 </a:t>
                      </a:r>
                      <a:r>
                        <a:rPr lang="ko-KR" altLang="en-US" sz="1050" baseline="0" dirty="0" err="1"/>
                        <a:t>투여량</a:t>
                      </a:r>
                      <a:r>
                        <a:rPr lang="ko-KR" altLang="en-US" sz="1050" baseline="0" dirty="0"/>
                        <a:t>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ppm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Pressure</a:t>
                      </a:r>
                      <a:r>
                        <a:rPr lang="en-US" altLang="ko-KR" sz="1050" b="1" baseline="0" dirty="0" err="1"/>
                        <a:t>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압력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torr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71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HMDS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공정에서 </a:t>
                      </a:r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 시 발생하는 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baseline="0" dirty="0"/>
                        <a:t> 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이 </a:t>
                      </a:r>
                      <a:r>
                        <a:rPr lang="ko-KR" altLang="en-US" sz="1050" dirty="0"/>
                        <a:t>진행된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spin1_softbake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첫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spin2_softbake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두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spin3_softbake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세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40346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photoresist_softbake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Coating</a:t>
                      </a:r>
                      <a:r>
                        <a:rPr lang="ko-KR" altLang="en-US" sz="1050" dirty="0"/>
                        <a:t>에 투여되는 </a:t>
                      </a:r>
                      <a:r>
                        <a:rPr lang="en-US" altLang="ko-KR" sz="1050" dirty="0" err="1"/>
                        <a:t>Photoresist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량 </a:t>
                      </a:r>
                      <a:r>
                        <a:rPr lang="en-US" altLang="ko-KR" sz="1050" baseline="0" dirty="0"/>
                        <a:t>( ml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7584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흡착시킬</a:t>
                      </a:r>
                      <a:r>
                        <a:rPr lang="ko-KR" altLang="en-US" sz="1050" baseline="0" dirty="0"/>
                        <a:t> 때 발생한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30473"/>
                  </a:ext>
                </a:extLst>
              </a:tr>
              <a:tr h="165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흡착시키는 동안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07948"/>
                  </a:ext>
                </a:extLst>
              </a:tr>
              <a:tr h="1665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resist_target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흡착된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의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최종 균일도</a:t>
                      </a:r>
                      <a:endParaRPr lang="en-US" altLang="ko-KR" sz="1050" baseline="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53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143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3C1CC-4DA3-4A21-B9F9-E0E479EBD673}"/>
              </a:ext>
            </a:extLst>
          </p:cNvPr>
          <p:cNvSpPr txBox="1"/>
          <p:nvPr/>
        </p:nvSpPr>
        <p:spPr>
          <a:xfrm>
            <a:off x="1272988" y="1295691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Oxdation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82E8F-359B-4F14-88FB-DFC7401E9EFA}"/>
              </a:ext>
            </a:extLst>
          </p:cNvPr>
          <p:cNvSpPr txBox="1"/>
          <p:nvPr/>
        </p:nvSpPr>
        <p:spPr>
          <a:xfrm>
            <a:off x="3362172" y="133617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26BB7-0C6E-4236-9BB7-11C980344F12}"/>
              </a:ext>
            </a:extLst>
          </p:cNvPr>
          <p:cNvSpPr txBox="1"/>
          <p:nvPr/>
        </p:nvSpPr>
        <p:spPr>
          <a:xfrm>
            <a:off x="5586814" y="1301809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Etching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1B3A7-78DC-4C5C-AAD6-F9BE0D4B60A2}"/>
              </a:ext>
            </a:extLst>
          </p:cNvPr>
          <p:cNvSpPr txBox="1"/>
          <p:nvPr/>
        </p:nvSpPr>
        <p:spPr>
          <a:xfrm>
            <a:off x="8184777" y="126595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ion implantation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059CE6-FFC4-4F29-BEE3-CAE84E8F57C3}"/>
              </a:ext>
            </a:extLst>
          </p:cNvPr>
          <p:cNvCxnSpPr/>
          <p:nvPr/>
        </p:nvCxnSpPr>
        <p:spPr>
          <a:xfrm flipV="1">
            <a:off x="2563906" y="1376767"/>
            <a:ext cx="798266" cy="6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5335FD-01F3-417F-BCC0-87F50E1A7A67}"/>
              </a:ext>
            </a:extLst>
          </p:cNvPr>
          <p:cNvCxnSpPr/>
          <p:nvPr/>
        </p:nvCxnSpPr>
        <p:spPr>
          <a:xfrm>
            <a:off x="4258235" y="1480357"/>
            <a:ext cx="121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94390E-5A17-4033-82DA-CDCE8E08A51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537652" y="1450616"/>
            <a:ext cx="1647125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9D26B0-2506-4A50-8D3E-ED651C958795}"/>
              </a:ext>
            </a:extLst>
          </p:cNvPr>
          <p:cNvCxnSpPr>
            <a:stCxn id="22" idx="3"/>
          </p:cNvCxnSpPr>
          <p:nvPr/>
        </p:nvCxnSpPr>
        <p:spPr>
          <a:xfrm flipV="1">
            <a:off x="10092672" y="1438868"/>
            <a:ext cx="360175" cy="1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0EFA67-8CF1-477B-84D6-CDB2D0DC3A78}"/>
              </a:ext>
            </a:extLst>
          </p:cNvPr>
          <p:cNvCxnSpPr/>
          <p:nvPr/>
        </p:nvCxnSpPr>
        <p:spPr>
          <a:xfrm>
            <a:off x="10452847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11814A-A212-44F1-9419-959372ED9333}"/>
              </a:ext>
            </a:extLst>
          </p:cNvPr>
          <p:cNvCxnSpPr/>
          <p:nvPr/>
        </p:nvCxnSpPr>
        <p:spPr>
          <a:xfrm flipH="1">
            <a:off x="968188" y="1705504"/>
            <a:ext cx="9484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6B4A4D-6FBE-414E-B25C-690400CA7E34}"/>
              </a:ext>
            </a:extLst>
          </p:cNvPr>
          <p:cNvCxnSpPr/>
          <p:nvPr/>
        </p:nvCxnSpPr>
        <p:spPr>
          <a:xfrm>
            <a:off x="968188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09CF93-68E8-4469-94D2-8C4D06B853AA}"/>
              </a:ext>
            </a:extLst>
          </p:cNvPr>
          <p:cNvCxnSpPr>
            <a:endCxn id="19" idx="1"/>
          </p:cNvCxnSpPr>
          <p:nvPr/>
        </p:nvCxnSpPr>
        <p:spPr>
          <a:xfrm>
            <a:off x="968188" y="1407817"/>
            <a:ext cx="304800" cy="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428447-F6B9-491B-AB73-0D4731F877A7}"/>
              </a:ext>
            </a:extLst>
          </p:cNvPr>
          <p:cNvSpPr txBox="1"/>
          <p:nvPr/>
        </p:nvSpPr>
        <p:spPr>
          <a:xfrm>
            <a:off x="4383741" y="59436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 설명이야</a:t>
            </a:r>
          </a:p>
        </p:txBody>
      </p:sp>
      <p:pic>
        <p:nvPicPr>
          <p:cNvPr id="4098" name="Picture 2" descr="Control of lithography in semiconductor manufacturing | Semantic Scholar">
            <a:extLst>
              <a:ext uri="{FF2B5EF4-FFF2-40B4-BE49-F238E27FC236}">
                <a16:creationId xmlns:a16="http://schemas.microsoft.com/office/drawing/2014/main" id="{F3F318B3-DFAB-449F-8B3D-B511DF60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4" y="1910812"/>
            <a:ext cx="6567312" cy="365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1F8A6E-CBA9-4A9B-8B90-5814D08728E4}"/>
              </a:ext>
            </a:extLst>
          </p:cNvPr>
          <p:cNvSpPr/>
          <p:nvPr/>
        </p:nvSpPr>
        <p:spPr>
          <a:xfrm>
            <a:off x="6983506" y="1910812"/>
            <a:ext cx="3989294" cy="3825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99158-B851-44B9-9E8D-871D947440B7}"/>
              </a:ext>
            </a:extLst>
          </p:cNvPr>
          <p:cNvSpPr txBox="1"/>
          <p:nvPr/>
        </p:nvSpPr>
        <p:spPr>
          <a:xfrm>
            <a:off x="8184777" y="2335149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변수설명</a:t>
            </a:r>
            <a:endParaRPr lang="en-US" altLang="ko-KR" dirty="0"/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22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3C1CC-4DA3-4A21-B9F9-E0E479EBD673}"/>
              </a:ext>
            </a:extLst>
          </p:cNvPr>
          <p:cNvSpPr txBox="1"/>
          <p:nvPr/>
        </p:nvSpPr>
        <p:spPr>
          <a:xfrm>
            <a:off x="1272988" y="1295691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Oxdation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82E8F-359B-4F14-88FB-DFC7401E9EFA}"/>
              </a:ext>
            </a:extLst>
          </p:cNvPr>
          <p:cNvSpPr txBox="1"/>
          <p:nvPr/>
        </p:nvSpPr>
        <p:spPr>
          <a:xfrm>
            <a:off x="3362172" y="133617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Photo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26BB7-0C6E-4236-9BB7-11C980344F12}"/>
              </a:ext>
            </a:extLst>
          </p:cNvPr>
          <p:cNvSpPr txBox="1"/>
          <p:nvPr/>
        </p:nvSpPr>
        <p:spPr>
          <a:xfrm>
            <a:off x="5586814" y="1301809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Etching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1B3A7-78DC-4C5C-AAD6-F9BE0D4B60A2}"/>
              </a:ext>
            </a:extLst>
          </p:cNvPr>
          <p:cNvSpPr txBox="1"/>
          <p:nvPr/>
        </p:nvSpPr>
        <p:spPr>
          <a:xfrm>
            <a:off x="8184777" y="126595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ion implantation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059CE6-FFC4-4F29-BEE3-CAE84E8F57C3}"/>
              </a:ext>
            </a:extLst>
          </p:cNvPr>
          <p:cNvCxnSpPr/>
          <p:nvPr/>
        </p:nvCxnSpPr>
        <p:spPr>
          <a:xfrm flipV="1">
            <a:off x="2563906" y="1376767"/>
            <a:ext cx="798266" cy="6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5335FD-01F3-417F-BCC0-87F50E1A7A67}"/>
              </a:ext>
            </a:extLst>
          </p:cNvPr>
          <p:cNvCxnSpPr/>
          <p:nvPr/>
        </p:nvCxnSpPr>
        <p:spPr>
          <a:xfrm>
            <a:off x="4258235" y="1480357"/>
            <a:ext cx="121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94390E-5A17-4033-82DA-CDCE8E08A51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537652" y="1450616"/>
            <a:ext cx="1647125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9D26B0-2506-4A50-8D3E-ED651C958795}"/>
              </a:ext>
            </a:extLst>
          </p:cNvPr>
          <p:cNvCxnSpPr>
            <a:stCxn id="22" idx="3"/>
          </p:cNvCxnSpPr>
          <p:nvPr/>
        </p:nvCxnSpPr>
        <p:spPr>
          <a:xfrm flipV="1">
            <a:off x="10092672" y="1438868"/>
            <a:ext cx="360175" cy="1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0EFA67-8CF1-477B-84D6-CDB2D0DC3A78}"/>
              </a:ext>
            </a:extLst>
          </p:cNvPr>
          <p:cNvCxnSpPr/>
          <p:nvPr/>
        </p:nvCxnSpPr>
        <p:spPr>
          <a:xfrm>
            <a:off x="10452847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11814A-A212-44F1-9419-959372ED9333}"/>
              </a:ext>
            </a:extLst>
          </p:cNvPr>
          <p:cNvCxnSpPr/>
          <p:nvPr/>
        </p:nvCxnSpPr>
        <p:spPr>
          <a:xfrm flipH="1">
            <a:off x="968188" y="1705504"/>
            <a:ext cx="9484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6B4A4D-6FBE-414E-B25C-690400CA7E34}"/>
              </a:ext>
            </a:extLst>
          </p:cNvPr>
          <p:cNvCxnSpPr/>
          <p:nvPr/>
        </p:nvCxnSpPr>
        <p:spPr>
          <a:xfrm>
            <a:off x="968188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09CF93-68E8-4469-94D2-8C4D06B853AA}"/>
              </a:ext>
            </a:extLst>
          </p:cNvPr>
          <p:cNvCxnSpPr>
            <a:endCxn id="19" idx="1"/>
          </p:cNvCxnSpPr>
          <p:nvPr/>
        </p:nvCxnSpPr>
        <p:spPr>
          <a:xfrm>
            <a:off x="968188" y="1407817"/>
            <a:ext cx="304800" cy="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428447-F6B9-491B-AB73-0D4731F877A7}"/>
              </a:ext>
            </a:extLst>
          </p:cNvPr>
          <p:cNvSpPr txBox="1"/>
          <p:nvPr/>
        </p:nvSpPr>
        <p:spPr>
          <a:xfrm>
            <a:off x="4383741" y="59436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 설명이야</a:t>
            </a:r>
          </a:p>
        </p:txBody>
      </p:sp>
      <p:pic>
        <p:nvPicPr>
          <p:cNvPr id="3074" name="Picture 2" descr="Etch Overview">
            <a:extLst>
              <a:ext uri="{FF2B5EF4-FFF2-40B4-BE49-F238E27FC236}">
                <a16:creationId xmlns:a16="http://schemas.microsoft.com/office/drawing/2014/main" id="{9CB7433B-31D8-40FA-82F8-1333810E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22" y="2343150"/>
            <a:ext cx="5261037" cy="27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9B1286-334C-4898-BF54-C3AB7BA20716}"/>
              </a:ext>
            </a:extLst>
          </p:cNvPr>
          <p:cNvSpPr txBox="1"/>
          <p:nvPr/>
        </p:nvSpPr>
        <p:spPr>
          <a:xfrm>
            <a:off x="8184777" y="2335149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변수설명</a:t>
            </a:r>
            <a:endParaRPr lang="en-US" altLang="ko-KR" dirty="0"/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644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3C1CC-4DA3-4A21-B9F9-E0E479EBD673}"/>
              </a:ext>
            </a:extLst>
          </p:cNvPr>
          <p:cNvSpPr txBox="1"/>
          <p:nvPr/>
        </p:nvSpPr>
        <p:spPr>
          <a:xfrm>
            <a:off x="1272988" y="1295691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2">
                    <a:lumMod val="90000"/>
                  </a:schemeClr>
                </a:solidFill>
              </a:rPr>
              <a:t>Oxdation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82E8F-359B-4F14-88FB-DFC7401E9EFA}"/>
              </a:ext>
            </a:extLst>
          </p:cNvPr>
          <p:cNvSpPr txBox="1"/>
          <p:nvPr/>
        </p:nvSpPr>
        <p:spPr>
          <a:xfrm>
            <a:off x="3362172" y="133617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Photo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26BB7-0C6E-4236-9BB7-11C980344F12}"/>
              </a:ext>
            </a:extLst>
          </p:cNvPr>
          <p:cNvSpPr txBox="1"/>
          <p:nvPr/>
        </p:nvSpPr>
        <p:spPr>
          <a:xfrm>
            <a:off x="5586814" y="1301809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Etching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1B3A7-78DC-4C5C-AAD6-F9BE0D4B60A2}"/>
              </a:ext>
            </a:extLst>
          </p:cNvPr>
          <p:cNvSpPr txBox="1"/>
          <p:nvPr/>
        </p:nvSpPr>
        <p:spPr>
          <a:xfrm>
            <a:off x="8184777" y="126595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ion implantation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059CE6-FFC4-4F29-BEE3-CAE84E8F57C3}"/>
              </a:ext>
            </a:extLst>
          </p:cNvPr>
          <p:cNvCxnSpPr/>
          <p:nvPr/>
        </p:nvCxnSpPr>
        <p:spPr>
          <a:xfrm flipV="1">
            <a:off x="2563906" y="1376767"/>
            <a:ext cx="798266" cy="6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5335FD-01F3-417F-BCC0-87F50E1A7A67}"/>
              </a:ext>
            </a:extLst>
          </p:cNvPr>
          <p:cNvCxnSpPr/>
          <p:nvPr/>
        </p:nvCxnSpPr>
        <p:spPr>
          <a:xfrm>
            <a:off x="4258235" y="1480357"/>
            <a:ext cx="121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94390E-5A17-4033-82DA-CDCE8E08A51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537652" y="1450616"/>
            <a:ext cx="1647125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9D26B0-2506-4A50-8D3E-ED651C958795}"/>
              </a:ext>
            </a:extLst>
          </p:cNvPr>
          <p:cNvCxnSpPr>
            <a:stCxn id="22" idx="3"/>
          </p:cNvCxnSpPr>
          <p:nvPr/>
        </p:nvCxnSpPr>
        <p:spPr>
          <a:xfrm flipV="1">
            <a:off x="10092672" y="1438868"/>
            <a:ext cx="360175" cy="1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0EFA67-8CF1-477B-84D6-CDB2D0DC3A78}"/>
              </a:ext>
            </a:extLst>
          </p:cNvPr>
          <p:cNvCxnSpPr/>
          <p:nvPr/>
        </p:nvCxnSpPr>
        <p:spPr>
          <a:xfrm>
            <a:off x="10452847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11814A-A212-44F1-9419-959372ED9333}"/>
              </a:ext>
            </a:extLst>
          </p:cNvPr>
          <p:cNvCxnSpPr/>
          <p:nvPr/>
        </p:nvCxnSpPr>
        <p:spPr>
          <a:xfrm flipH="1">
            <a:off x="968188" y="1705504"/>
            <a:ext cx="9484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6B4A4D-6FBE-414E-B25C-690400CA7E34}"/>
              </a:ext>
            </a:extLst>
          </p:cNvPr>
          <p:cNvCxnSpPr/>
          <p:nvPr/>
        </p:nvCxnSpPr>
        <p:spPr>
          <a:xfrm>
            <a:off x="968188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09CF93-68E8-4469-94D2-8C4D06B853AA}"/>
              </a:ext>
            </a:extLst>
          </p:cNvPr>
          <p:cNvCxnSpPr>
            <a:endCxn id="19" idx="1"/>
          </p:cNvCxnSpPr>
          <p:nvPr/>
        </p:nvCxnSpPr>
        <p:spPr>
          <a:xfrm>
            <a:off x="968188" y="1407817"/>
            <a:ext cx="304800" cy="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428447-F6B9-491B-AB73-0D4731F877A7}"/>
              </a:ext>
            </a:extLst>
          </p:cNvPr>
          <p:cNvSpPr txBox="1"/>
          <p:nvPr/>
        </p:nvSpPr>
        <p:spPr>
          <a:xfrm>
            <a:off x="4383741" y="59436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 설명이야</a:t>
            </a:r>
          </a:p>
        </p:txBody>
      </p:sp>
      <p:pic>
        <p:nvPicPr>
          <p:cNvPr id="2050" name="Picture 2" descr="2.5 Fabrication">
            <a:extLst>
              <a:ext uri="{FF2B5EF4-FFF2-40B4-BE49-F238E27FC236}">
                <a16:creationId xmlns:a16="http://schemas.microsoft.com/office/drawing/2014/main" id="{094CE505-B6AC-412C-83F5-754556F7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75" y="2294512"/>
            <a:ext cx="5815665" cy="252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362F45-25D5-4B07-8D70-5C8E828C9143}"/>
              </a:ext>
            </a:extLst>
          </p:cNvPr>
          <p:cNvSpPr txBox="1"/>
          <p:nvPr/>
        </p:nvSpPr>
        <p:spPr>
          <a:xfrm>
            <a:off x="8184777" y="2335149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변수설명</a:t>
            </a:r>
            <a:endParaRPr lang="en-US" altLang="ko-KR" dirty="0"/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2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05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23888" y="126563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산업 국내 기업 투자 금액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167966" y="126563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투자 금액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167437" y="1658065"/>
            <a:ext cx="5400674" cy="202155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23889" y="1652776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BFBC8-1654-A340-AD1F-7D7B4868E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46" y="1739113"/>
            <a:ext cx="4488781" cy="16350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BB72FF-5935-B14C-AA60-4F1721ECE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920439"/>
            <a:ext cx="707766" cy="228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BC279-E2C1-F841-8C2C-3D0E3E95A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75" y="1744637"/>
            <a:ext cx="2466554" cy="17403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421300" y="2665887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1E5EDE5-935C-9949-984A-503A380778C4}"/>
              </a:ext>
            </a:extLst>
          </p:cNvPr>
          <p:cNvGraphicFramePr/>
          <p:nvPr/>
        </p:nvGraphicFramePr>
        <p:xfrm>
          <a:off x="8804729" y="1659831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531E14-FB30-6043-80DB-B137748599D7}"/>
              </a:ext>
            </a:extLst>
          </p:cNvPr>
          <p:cNvSpPr txBox="1"/>
          <p:nvPr/>
        </p:nvSpPr>
        <p:spPr bwMode="auto">
          <a:xfrm>
            <a:off x="515510" y="798608"/>
            <a:ext cx="11449905" cy="416787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72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국내외 반도체 기업들의 기술력 강화를 위한 공격적인 기술 투자로 인하여 </a:t>
            </a:r>
            <a:r>
              <a:rPr kumimoji="1" lang="ko-KR" altLang="en-US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자사의 위협적인 요인으로 작용함에 따라</a:t>
            </a:r>
            <a:endParaRPr kumimoji="1" lang="en-US" altLang="ko-KR" sz="16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kumimoji="1" lang="en-US" altLang="ko-KR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kumimoji="1" lang="ko-KR" altLang="en-US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기술 경쟁력 향상 방안이 필요함</a:t>
            </a:r>
            <a:endParaRPr kumimoji="1" lang="ko-Kore-KR" altLang="en-US" sz="16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932EF97E-529A-400B-9426-4BE0FA48D185}"/>
              </a:ext>
            </a:extLst>
          </p:cNvPr>
          <p:cNvGrpSpPr>
            <a:grpSpLocks/>
          </p:cNvGrpSpPr>
          <p:nvPr/>
        </p:nvGrpSpPr>
        <p:grpSpPr bwMode="auto">
          <a:xfrm>
            <a:off x="-73025" y="3780922"/>
            <a:ext cx="12192000" cy="119156"/>
            <a:chOff x="0" y="509"/>
            <a:chExt cx="6240" cy="0"/>
          </a:xfrm>
        </p:grpSpPr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5FD9F6DB-B9BD-4A6C-AD83-AC4ECD94B6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0C572E52-C221-48DA-A835-D20FF172CB9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CDA9752-7320-4353-8256-72A91CFCA5C4}"/>
              </a:ext>
            </a:extLst>
          </p:cNvPr>
          <p:cNvSpPr txBox="1"/>
          <p:nvPr/>
        </p:nvSpPr>
        <p:spPr bwMode="auto">
          <a:xfrm flipH="1">
            <a:off x="550863" y="4258516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중국의 반도체 시장 규모 성장 가속화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FEF6CC-4C84-47E1-AC2C-554EC0564326}"/>
              </a:ext>
            </a:extLst>
          </p:cNvPr>
          <p:cNvSpPr txBox="1"/>
          <p:nvPr/>
        </p:nvSpPr>
        <p:spPr bwMode="auto">
          <a:xfrm flipH="1">
            <a:off x="6094941" y="4258516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및 중국의 기술격차 현황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08856F-D238-4BC6-8F05-6976039E77E8}"/>
              </a:ext>
            </a:extLst>
          </p:cNvPr>
          <p:cNvSpPr/>
          <p:nvPr/>
        </p:nvSpPr>
        <p:spPr>
          <a:xfrm>
            <a:off x="6094412" y="4685672"/>
            <a:ext cx="5400674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7CCB2B-1212-46E5-B796-6EF629312C77}"/>
              </a:ext>
            </a:extLst>
          </p:cNvPr>
          <p:cNvSpPr/>
          <p:nvPr/>
        </p:nvSpPr>
        <p:spPr>
          <a:xfrm>
            <a:off x="550864" y="4680381"/>
            <a:ext cx="5400674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6F1662-1DEC-42E9-BC76-B6D45D0805DF}"/>
              </a:ext>
            </a:extLst>
          </p:cNvPr>
          <p:cNvSpPr txBox="1"/>
          <p:nvPr/>
        </p:nvSpPr>
        <p:spPr bwMode="auto">
          <a:xfrm>
            <a:off x="550863" y="3882220"/>
            <a:ext cx="11151142" cy="376291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72000" tIns="0" rIns="43200" bIns="7200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중국의 반도체 시장 규모 성장과 더불어 자급률이 지속적으로 상승됨에 따라 지속적인 원가 절감을 통한 수출 경쟁력</a:t>
            </a:r>
            <a:endParaRPr kumimoji="1" lang="en-US" altLang="ko-KR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  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향상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46" name="Picture 4" descr="썸네일 이미지">
            <a:extLst>
              <a:ext uri="{FF2B5EF4-FFF2-40B4-BE49-F238E27FC236}">
                <a16:creationId xmlns:a16="http://schemas.microsoft.com/office/drawing/2014/main" id="{DD5229DB-618D-4B2B-8CF7-9F8D5A8D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31" y="4702323"/>
            <a:ext cx="3960254" cy="18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81FC2DB-8C69-4D04-9C1B-C180CCF17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27" y="4761153"/>
            <a:ext cx="4114791" cy="9525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DDCE502-61E3-4E67-A04C-957550005E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27" y="5754285"/>
            <a:ext cx="411479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55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E5549-07AB-4D34-9A01-3B9BB543616B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공정의 이해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13497AF-FBD5-44D1-B6C1-53EE1F92E2B3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B89EAD45-9EF1-4E88-B27D-129FB36BC2C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4AD1A424-B62D-4F49-9F5C-4C384F3B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E193B29-73BC-43F4-AC4F-5710FCB5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8">
            <a:extLst>
              <a:ext uri="{FF2B5EF4-FFF2-40B4-BE49-F238E27FC236}">
                <a16:creationId xmlns:a16="http://schemas.microsoft.com/office/drawing/2014/main" id="{C0F5BC52-F887-4ABD-8069-2ACB8763EA0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519814-C75D-4696-AB14-39DDA68749EC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공정에 대한 프로세스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040AC3-A7AE-4F19-9886-E330345D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019" y="2482582"/>
            <a:ext cx="3993515" cy="1769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F76CA1-D590-417E-86D9-09BAF834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31" y="4551957"/>
            <a:ext cx="4449283" cy="1320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E13C11-7AAD-407A-BA83-2E602EAA9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26" y="4676500"/>
            <a:ext cx="4484446" cy="1587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B927A9-9079-4324-82C2-03A112E7C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128" y="2425780"/>
            <a:ext cx="2554154" cy="14170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F3C1CC-4DA3-4A21-B9F9-E0E479EBD673}"/>
              </a:ext>
            </a:extLst>
          </p:cNvPr>
          <p:cNvSpPr txBox="1"/>
          <p:nvPr/>
        </p:nvSpPr>
        <p:spPr>
          <a:xfrm>
            <a:off x="1272988" y="1295691"/>
            <a:ext cx="11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Oxdation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82E8F-359B-4F14-88FB-DFC7401E9EFA}"/>
              </a:ext>
            </a:extLst>
          </p:cNvPr>
          <p:cNvSpPr txBox="1"/>
          <p:nvPr/>
        </p:nvSpPr>
        <p:spPr>
          <a:xfrm>
            <a:off x="3362172" y="133617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Photo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C26BB7-0C6E-4236-9BB7-11C980344F12}"/>
              </a:ext>
            </a:extLst>
          </p:cNvPr>
          <p:cNvSpPr txBox="1"/>
          <p:nvPr/>
        </p:nvSpPr>
        <p:spPr>
          <a:xfrm>
            <a:off x="5586814" y="1301809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Etching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51B3A7-78DC-4C5C-AAD6-F9BE0D4B60A2}"/>
              </a:ext>
            </a:extLst>
          </p:cNvPr>
          <p:cNvSpPr txBox="1"/>
          <p:nvPr/>
        </p:nvSpPr>
        <p:spPr>
          <a:xfrm>
            <a:off x="8184777" y="126595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ion implantation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1059CE6-FFC4-4F29-BEE3-CAE84E8F57C3}"/>
              </a:ext>
            </a:extLst>
          </p:cNvPr>
          <p:cNvCxnSpPr/>
          <p:nvPr/>
        </p:nvCxnSpPr>
        <p:spPr>
          <a:xfrm flipV="1">
            <a:off x="2563906" y="1376767"/>
            <a:ext cx="798266" cy="6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5335FD-01F3-417F-BCC0-87F50E1A7A67}"/>
              </a:ext>
            </a:extLst>
          </p:cNvPr>
          <p:cNvCxnSpPr/>
          <p:nvPr/>
        </p:nvCxnSpPr>
        <p:spPr>
          <a:xfrm>
            <a:off x="4258235" y="1480357"/>
            <a:ext cx="121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394390E-5A17-4033-82DA-CDCE8E08A511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6537652" y="1450616"/>
            <a:ext cx="1647125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09D26B0-2506-4A50-8D3E-ED651C958795}"/>
              </a:ext>
            </a:extLst>
          </p:cNvPr>
          <p:cNvCxnSpPr>
            <a:stCxn id="22" idx="3"/>
          </p:cNvCxnSpPr>
          <p:nvPr/>
        </p:nvCxnSpPr>
        <p:spPr>
          <a:xfrm flipV="1">
            <a:off x="10092672" y="1438868"/>
            <a:ext cx="360175" cy="1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E0EFA67-8CF1-477B-84D6-CDB2D0DC3A78}"/>
              </a:ext>
            </a:extLst>
          </p:cNvPr>
          <p:cNvCxnSpPr/>
          <p:nvPr/>
        </p:nvCxnSpPr>
        <p:spPr>
          <a:xfrm>
            <a:off x="10452847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F11814A-A212-44F1-9419-959372ED9333}"/>
              </a:ext>
            </a:extLst>
          </p:cNvPr>
          <p:cNvCxnSpPr/>
          <p:nvPr/>
        </p:nvCxnSpPr>
        <p:spPr>
          <a:xfrm flipH="1">
            <a:off x="968188" y="1705504"/>
            <a:ext cx="9484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B6B4A4D-6FBE-414E-B25C-690400CA7E34}"/>
              </a:ext>
            </a:extLst>
          </p:cNvPr>
          <p:cNvCxnSpPr/>
          <p:nvPr/>
        </p:nvCxnSpPr>
        <p:spPr>
          <a:xfrm>
            <a:off x="968188" y="1438868"/>
            <a:ext cx="0" cy="26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09CF93-68E8-4469-94D2-8C4D06B853AA}"/>
              </a:ext>
            </a:extLst>
          </p:cNvPr>
          <p:cNvCxnSpPr>
            <a:endCxn id="19" idx="1"/>
          </p:cNvCxnSpPr>
          <p:nvPr/>
        </p:nvCxnSpPr>
        <p:spPr>
          <a:xfrm>
            <a:off x="968188" y="1407817"/>
            <a:ext cx="304800" cy="7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4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61342A-D8C9-4CE0-8B65-6E6BEA828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503753"/>
              </p:ext>
            </p:extLst>
          </p:nvPr>
        </p:nvGraphicFramePr>
        <p:xfrm>
          <a:off x="623887" y="800100"/>
          <a:ext cx="10944225" cy="568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5">
                  <a:extLst>
                    <a:ext uri="{9D8B030D-6E8A-4147-A177-3AD203B41FA5}">
                      <a16:colId xmlns:a16="http://schemas.microsoft.com/office/drawing/2014/main" val="2674503897"/>
                    </a:ext>
                  </a:extLst>
                </a:gridCol>
                <a:gridCol w="2117035">
                  <a:extLst>
                    <a:ext uri="{9D8B030D-6E8A-4147-A177-3AD203B41FA5}">
                      <a16:colId xmlns:a16="http://schemas.microsoft.com/office/drawing/2014/main" val="114075802"/>
                    </a:ext>
                  </a:extLst>
                </a:gridCol>
                <a:gridCol w="1779104">
                  <a:extLst>
                    <a:ext uri="{9D8B030D-6E8A-4147-A177-3AD203B41FA5}">
                      <a16:colId xmlns:a16="http://schemas.microsoft.com/office/drawing/2014/main" val="1567897503"/>
                    </a:ext>
                  </a:extLst>
                </a:gridCol>
                <a:gridCol w="4948651">
                  <a:extLst>
                    <a:ext uri="{9D8B030D-6E8A-4147-A177-3AD203B41FA5}">
                      <a16:colId xmlns:a16="http://schemas.microsoft.com/office/drawing/2014/main" val="1015517940"/>
                    </a:ext>
                  </a:extLst>
                </a:gridCol>
              </a:tblGrid>
              <a:tr h="55385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분석구분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목적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분석계획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377388"/>
                  </a:ext>
                </a:extLst>
              </a:tr>
              <a:tr h="5538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분석방법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분석내용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71270"/>
                  </a:ext>
                </a:extLst>
              </a:tr>
              <a:tr h="70490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탐색적 데이터 분석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변수 특성 탐색 및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변수 간 관계 파악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막대 그래프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범주형 변수 요소 별 고유 값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23686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이상치 확인 및 조정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별 변수들의 분포 및 이상치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384266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선형성 및 상관성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Scatter 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불량개수와 공정 별 변수들의 선형성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277137"/>
                  </a:ext>
                </a:extLst>
              </a:tr>
              <a:tr h="35245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불량률에 영향을 미치는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인자 조정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공정 별 주요 인자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공정과 안정 공정 간 파라미터 평균 차이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375980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 sample t-test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공정과 안정 공정 간 파라미터 평균 값 비교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34766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불량률을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사전에 예측하는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분류모델 개발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웨이퍼 불량에 영향을 미치는 주요인자 확인 및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불량률 확인</a:t>
                      </a:r>
                    </a:p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파라미터 별 양품 발생 최적 구간 도출을 통해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불량률 최소화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93951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944242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214598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827509"/>
                  </a:ext>
                </a:extLst>
              </a:tr>
              <a:tr h="35245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428819"/>
                  </a:ext>
                </a:extLst>
              </a:tr>
              <a:tr h="7049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양품 생산 최적 구간 도출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양품과 불량품의 생산 조건을 비교하여 최적의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 구간 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15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82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F61342A-D8C9-4CE0-8B65-6E6BEA828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34453"/>
              </p:ext>
            </p:extLst>
          </p:nvPr>
        </p:nvGraphicFramePr>
        <p:xfrm>
          <a:off x="623887" y="800100"/>
          <a:ext cx="10944225" cy="568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5">
                  <a:extLst>
                    <a:ext uri="{9D8B030D-6E8A-4147-A177-3AD203B41FA5}">
                      <a16:colId xmlns:a16="http://schemas.microsoft.com/office/drawing/2014/main" val="2674503897"/>
                    </a:ext>
                  </a:extLst>
                </a:gridCol>
                <a:gridCol w="2117035">
                  <a:extLst>
                    <a:ext uri="{9D8B030D-6E8A-4147-A177-3AD203B41FA5}">
                      <a16:colId xmlns:a16="http://schemas.microsoft.com/office/drawing/2014/main" val="114075802"/>
                    </a:ext>
                  </a:extLst>
                </a:gridCol>
                <a:gridCol w="1779104">
                  <a:extLst>
                    <a:ext uri="{9D8B030D-6E8A-4147-A177-3AD203B41FA5}">
                      <a16:colId xmlns:a16="http://schemas.microsoft.com/office/drawing/2014/main" val="1567897503"/>
                    </a:ext>
                  </a:extLst>
                </a:gridCol>
                <a:gridCol w="4948651">
                  <a:extLst>
                    <a:ext uri="{9D8B030D-6E8A-4147-A177-3AD203B41FA5}">
                      <a16:colId xmlns:a16="http://schemas.microsoft.com/office/drawing/2014/main" val="1015517940"/>
                    </a:ext>
                  </a:extLst>
                </a:gridCol>
              </a:tblGrid>
              <a:tr h="4037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분석구분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목적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분석계획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377388"/>
                  </a:ext>
                </a:extLst>
              </a:tr>
              <a:tr h="4037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분석방법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분석내용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71270"/>
                  </a:ext>
                </a:extLst>
              </a:tr>
              <a:tr h="5138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탐색적 데이터 분석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변수 특성 탐색 및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변수 간 관계 파악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막대 그래프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범주형 변수 요소 별 고유 값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23686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이상치 확인 및 조정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별 변수들의 분포 및 이상치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384266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선형성 및 상관성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Scatter 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불량개수와 공정 별 변수들의 선형성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277137"/>
                  </a:ext>
                </a:extLst>
              </a:tr>
              <a:tr h="25695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불량률에 영향을 미치는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주요 인자 조정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공정 별 주요 인자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공정과 안정 공정 간 파라미터 평균 차이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375980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 sample t-test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불안정 공정과 안정 공정 간 파라미터 평균 값 비교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34766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불량률을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사전에 예측하는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분류모델 개발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웨이퍼 불량에 영향을 미치는 주요인자 확인 및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불량률 확인</a:t>
                      </a:r>
                    </a:p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파라미터 별 양품 발생 최적 구간 도출을 통해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불량률 최소화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93951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944242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214598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Gradient Boosting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827509"/>
                  </a:ext>
                </a:extLst>
              </a:tr>
              <a:tr h="2569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428819"/>
                  </a:ext>
                </a:extLst>
              </a:tr>
              <a:tr h="5138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양품 생산 최적 구간 도출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Boxplot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양품과 불량품의 생산 조건을 비교하여 최적의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생산 구간 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158790"/>
                  </a:ext>
                </a:extLst>
              </a:tr>
              <a:tr h="51389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공정 경로 최적화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이상공정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관리도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경로 별 관리도 확인을 통한 안정공정과 불안정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356620"/>
                  </a:ext>
                </a:extLst>
              </a:tr>
              <a:tr h="5138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공정 경로 별 과부화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Barplot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공정 경로 별 부하 현황 및 추세 확인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760231"/>
                  </a:ext>
                </a:extLst>
              </a:tr>
              <a:tr h="51389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이상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안정공정에 따른 </a:t>
                      </a:r>
                      <a:br>
                        <a:rPr lang="en-US" altLang="ko-KR" sz="14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불량률 차이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카이스퀘어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9600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이상공정과 안정공정의 불량률 차이를 통계적으로 검정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367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59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74A661E3-F5DF-7E46-8106-17DB82080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" y="2994211"/>
            <a:ext cx="2546842" cy="20593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여부를 결정하는 주요인자 도출 작업을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과 </a:t>
            </a:r>
            <a:r>
              <a:rPr lang="en-US" altLang="ko-KR" sz="1600" b="1" dirty="0"/>
              <a:t>2 sample t-test</a:t>
            </a:r>
            <a:r>
              <a:rPr lang="ko-KR" altLang="en-US" sz="1600" b="1" dirty="0"/>
              <a:t>를 이용하여 실시함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23889" y="2112995"/>
            <a:ext cx="1094422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최적화 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웨이퍼와 불량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웨이퍼를 분류하는 주요 변수 검정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2583454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3015768"/>
            <a:ext cx="2606900" cy="209854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1422218"/>
            <a:ext cx="9430018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360000" tIns="72000" rIns="43200" bIns="7200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중요 지표에 대해 정상 웨이퍼와 불량 웨이퍼에 평균 차이를 확인했으며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불량에 영향을 미치는 중요 변수로 선정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1422217"/>
            <a:ext cx="1662112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6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2583454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 err="1"/>
              <a:t>Line_CD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2583454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Thin Film 4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2583454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 err="1"/>
              <a:t>RTA_Temp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5185476"/>
            <a:ext cx="2606900" cy="13100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유의수준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= 0.05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p-value = 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집단 간 평균 차이를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3015768"/>
            <a:ext cx="2606900" cy="209854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3015768"/>
            <a:ext cx="2606900" cy="209854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3015768"/>
            <a:ext cx="2606900" cy="209854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E86DCB-AC17-E84C-870C-E40200F7BD4E}"/>
              </a:ext>
            </a:extLst>
          </p:cNvPr>
          <p:cNvSpPr txBox="1"/>
          <p:nvPr/>
        </p:nvSpPr>
        <p:spPr>
          <a:xfrm>
            <a:off x="3421763" y="5516807"/>
            <a:ext cx="26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ko-Kore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0170CB0-8E47-014B-8A01-4E420E91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047316"/>
            <a:ext cx="2427064" cy="2006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88D9EB-DCD7-FD42-AC6D-EF2ACB4C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85" y="3047316"/>
            <a:ext cx="2479835" cy="1992980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65C6935-4BAF-4D55-A424-8378F4C46922}"/>
              </a:ext>
            </a:extLst>
          </p:cNvPr>
          <p:cNvSpPr/>
          <p:nvPr/>
        </p:nvSpPr>
        <p:spPr>
          <a:xfrm>
            <a:off x="3421765" y="5185476"/>
            <a:ext cx="2606900" cy="13100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유의수준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= 0.05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p-value = 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집단 간 평균 차이를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93ABE7-076D-4E6C-9236-2B9C67F6FE09}"/>
              </a:ext>
            </a:extLst>
          </p:cNvPr>
          <p:cNvSpPr/>
          <p:nvPr/>
        </p:nvSpPr>
        <p:spPr>
          <a:xfrm>
            <a:off x="6170463" y="5185476"/>
            <a:ext cx="2606900" cy="13100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유의수준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= 0.05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p-value = 0.0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집단 간 평균 차이를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8675645-7A50-4AB3-93AB-1ED9CBB07656}"/>
              </a:ext>
            </a:extLst>
          </p:cNvPr>
          <p:cNvSpPr/>
          <p:nvPr/>
        </p:nvSpPr>
        <p:spPr>
          <a:xfrm>
            <a:off x="8933415" y="5185476"/>
            <a:ext cx="2606900" cy="131001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유의수준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= 0.05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p-value = 0.027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집단 간 평균 차이를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CC234F-DE5B-4B7E-9FF9-92FC93E28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27" y="3053938"/>
            <a:ext cx="2465686" cy="19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7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별 통제 가능한 파라미터들을 도출하였으며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양품만 발생하는 구간을 분리하여 파라미터 최적화 전략 도출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23889" y="2112995"/>
            <a:ext cx="1094422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최적화 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통제 가능한 파라미터에 대한 양품 발생 최적구간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2583454"/>
            <a:ext cx="5292728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최적구간 도출 방법론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3015768"/>
            <a:ext cx="5292726" cy="347393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1422218"/>
            <a:ext cx="9430017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360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 최소화 달성을 위한 파라미터 값 조정 구간 도출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1422217"/>
            <a:ext cx="1662112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6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6240461" y="2583454"/>
            <a:ext cx="529272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ko-KR" altLang="en-US" sz="1600" b="1" dirty="0"/>
              <a:t>변수 별 최적구간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6240459" y="3015768"/>
            <a:ext cx="5292728" cy="34797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5D7CAF-64D3-40EC-9891-EBAE4367C18C}"/>
              </a:ext>
            </a:extLst>
          </p:cNvPr>
          <p:cNvSpPr txBox="1"/>
          <p:nvPr/>
        </p:nvSpPr>
        <p:spPr>
          <a:xfrm>
            <a:off x="2138095" y="3245000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[Thin F4]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DBC145-DCE2-45CC-B963-A096173008C3}"/>
              </a:ext>
            </a:extLst>
          </p:cNvPr>
          <p:cNvSpPr txBox="1"/>
          <p:nvPr/>
        </p:nvSpPr>
        <p:spPr>
          <a:xfrm>
            <a:off x="4192483" y="4020483"/>
            <a:ext cx="1677192" cy="10564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양품만 발생하는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구간을 분리</a:t>
            </a:r>
            <a:r>
              <a:rPr lang="ko-KR" altLang="en-US" sz="1600" b="1" dirty="0"/>
              <a:t>하여 파라미터 최적화 전략 도출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2BE55A7-5876-4E5B-A3B5-5903EE5B4C8F}"/>
              </a:ext>
            </a:extLst>
          </p:cNvPr>
          <p:cNvGrpSpPr/>
          <p:nvPr/>
        </p:nvGrpSpPr>
        <p:grpSpPr>
          <a:xfrm>
            <a:off x="694956" y="3697992"/>
            <a:ext cx="3497527" cy="2551748"/>
            <a:chOff x="694956" y="3697992"/>
            <a:chExt cx="3497527" cy="2551748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4F80C67-3256-4C7E-A1F1-B77872D5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56" y="3697992"/>
              <a:ext cx="3497527" cy="2551748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C9968DF-728B-4199-A300-D0553FEF179A}"/>
                </a:ext>
              </a:extLst>
            </p:cNvPr>
            <p:cNvSpPr/>
            <p:nvPr/>
          </p:nvSpPr>
          <p:spPr>
            <a:xfrm>
              <a:off x="1767840" y="3771900"/>
              <a:ext cx="228600" cy="2692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5123E3D-57F9-4E75-B949-5DA184DBE626}"/>
              </a:ext>
            </a:extLst>
          </p:cNvPr>
          <p:cNvCxnSpPr/>
          <p:nvPr/>
        </p:nvCxnSpPr>
        <p:spPr>
          <a:xfrm>
            <a:off x="3390900" y="5280982"/>
            <a:ext cx="0" cy="548318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96A9F19-A72B-4900-A13A-FF3DD4AE2B0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3362921" y="5076980"/>
            <a:ext cx="1668158" cy="308288"/>
          </a:xfrm>
          <a:prstGeom prst="bentConnector2">
            <a:avLst/>
          </a:prstGeom>
          <a:ln w="1270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78608329-7072-4E94-B742-4B6B3A4A0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23565"/>
              </p:ext>
            </p:extLst>
          </p:nvPr>
        </p:nvGraphicFramePr>
        <p:xfrm>
          <a:off x="6238412" y="3034921"/>
          <a:ext cx="5304312" cy="1707210"/>
        </p:xfrm>
        <a:graphic>
          <a:graphicData uri="http://schemas.openxmlformats.org/drawingml/2006/table">
            <a:tbl>
              <a:tblPr/>
              <a:tblGrid>
                <a:gridCol w="1516934">
                  <a:extLst>
                    <a:ext uri="{9D8B030D-6E8A-4147-A177-3AD203B41FA5}">
                      <a16:colId xmlns:a16="http://schemas.microsoft.com/office/drawing/2014/main" val="4003822320"/>
                    </a:ext>
                  </a:extLst>
                </a:gridCol>
                <a:gridCol w="594875">
                  <a:extLst>
                    <a:ext uri="{9D8B030D-6E8A-4147-A177-3AD203B41FA5}">
                      <a16:colId xmlns:a16="http://schemas.microsoft.com/office/drawing/2014/main" val="323143867"/>
                    </a:ext>
                  </a:extLst>
                </a:gridCol>
                <a:gridCol w="3192503">
                  <a:extLst>
                    <a:ext uri="{9D8B030D-6E8A-4147-A177-3AD203B41FA5}">
                      <a16:colId xmlns:a16="http://schemas.microsoft.com/office/drawing/2014/main" val="1928812341"/>
                    </a:ext>
                  </a:extLst>
                </a:gridCol>
              </a:tblGrid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Temp_OXid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8131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upper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1348.471 ~ 1294.523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044446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871.010 ~ 862.011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083884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ppm</a:t>
                      </a:r>
                    </a:p>
                  </a:txBody>
                  <a:tcPr marL="18131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49.91 ~ 45.88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655272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lower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21.94 ~ 21.07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424018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Pressure</a:t>
                      </a:r>
                    </a:p>
                  </a:txBody>
                  <a:tcPr marL="18131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0.229 ~ 0.229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840895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lower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0.193 ~ 0.18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67999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Oxid_time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8131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291.0 ~ 236.0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122513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22.0 ~ 8.0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2522956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thickness</a:t>
                      </a:r>
                    </a:p>
                  </a:txBody>
                  <a:tcPr marL="18131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737.402 ~ 727.564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24664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18131" marR="18131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695.764 ~ 681.435</a:t>
                      </a:r>
                    </a:p>
                  </a:txBody>
                  <a:tcPr marL="936000" marR="18131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621319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68C45CD9-2030-40BA-9AE7-6C2A4FE35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83426"/>
              </p:ext>
            </p:extLst>
          </p:nvPr>
        </p:nvGraphicFramePr>
        <p:xfrm>
          <a:off x="6249996" y="4782484"/>
          <a:ext cx="5292728" cy="1707210"/>
        </p:xfrm>
        <a:graphic>
          <a:graphicData uri="http://schemas.openxmlformats.org/drawingml/2006/table">
            <a:tbl>
              <a:tblPr/>
              <a:tblGrid>
                <a:gridCol w="1513622">
                  <a:extLst>
                    <a:ext uri="{9D8B030D-6E8A-4147-A177-3AD203B41FA5}">
                      <a16:colId xmlns:a16="http://schemas.microsoft.com/office/drawing/2014/main" val="386280185"/>
                    </a:ext>
                  </a:extLst>
                </a:gridCol>
                <a:gridCol w="593576">
                  <a:extLst>
                    <a:ext uri="{9D8B030D-6E8A-4147-A177-3AD203B41FA5}">
                      <a16:colId xmlns:a16="http://schemas.microsoft.com/office/drawing/2014/main" val="910102874"/>
                    </a:ext>
                  </a:extLst>
                </a:gridCol>
                <a:gridCol w="3185530">
                  <a:extLst>
                    <a:ext uri="{9D8B030D-6E8A-4147-A177-3AD203B41FA5}">
                      <a16:colId xmlns:a16="http://schemas.microsoft.com/office/drawing/2014/main" val="2964491900"/>
                    </a:ext>
                  </a:extLst>
                </a:gridCol>
              </a:tblGrid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Thin F4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upper</a:t>
                      </a:r>
                    </a:p>
                  </a:txBody>
                  <a:tcPr marL="17267" marR="17267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687 ~ 680</a:t>
                      </a:r>
                    </a:p>
                  </a:txBody>
                  <a:tcPr marL="93600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973676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17267" marR="17267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151 ~ -49</a:t>
                      </a:r>
                    </a:p>
                  </a:txBody>
                  <a:tcPr marL="93600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43505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resist_target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2.394 ~ 2.302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039075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lower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0.623 ~ 0.0543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01964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Resolution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582.878 ~ 572.47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5344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471.539 ~ 441.717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873588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photoresist_bake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upper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5.239 ~ 5.134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690407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22860" marR="22860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4.835 ~ 4.765</a:t>
                      </a:r>
                    </a:p>
                  </a:txBody>
                  <a:tcPr marL="93600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42887"/>
                  </a:ext>
                </a:extLst>
              </a:tr>
              <a:tr h="17072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etching_rate_total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upper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192.9 ~ 185.433</a:t>
                      </a:r>
                    </a:p>
                  </a:txBody>
                  <a:tcPr marL="93600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94549"/>
                  </a:ext>
                </a:extLst>
              </a:tr>
              <a:tr h="170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lower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167.6 ~ 167.067</a:t>
                      </a:r>
                    </a:p>
                  </a:txBody>
                  <a:tcPr marL="93600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1972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2431EB2-0713-4B5A-89CE-79E159A3CC95}"/>
              </a:ext>
            </a:extLst>
          </p:cNvPr>
          <p:cNvSpPr/>
          <p:nvPr/>
        </p:nvSpPr>
        <p:spPr>
          <a:xfrm>
            <a:off x="9730996" y="3053913"/>
            <a:ext cx="1775011" cy="104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칼럼 추가 필요</a:t>
            </a:r>
          </a:p>
        </p:txBody>
      </p:sp>
    </p:spTree>
    <p:extLst>
      <p:ext uri="{BB962C8B-B14F-4D97-AF65-F5344CB8AC3E}">
        <p14:creationId xmlns:p14="http://schemas.microsoft.com/office/powerpoint/2010/main" val="378325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11">
            <a:extLst>
              <a:ext uri="{FF2B5EF4-FFF2-40B4-BE49-F238E27FC236}">
                <a16:creationId xmlns:a16="http://schemas.microsoft.com/office/drawing/2014/main" id="{49AC0573-F06F-47F9-9283-95DB321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2083710"/>
            <a:ext cx="256828" cy="4065859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8B85C-E4BC-4C57-A804-97FBF5EA2F5E}"/>
              </a:ext>
            </a:extLst>
          </p:cNvPr>
          <p:cNvSpPr txBox="1"/>
          <p:nvPr/>
        </p:nvSpPr>
        <p:spPr>
          <a:xfrm>
            <a:off x="801741" y="872391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시각화 및 통계적 가설 검정을 통해 각 공정 별 주요 변수를 </a:t>
            </a:r>
            <a:r>
              <a:rPr lang="ko-KR" altLang="en-US" sz="1600" b="1" dirty="0" err="1"/>
              <a:t>도출해냄</a:t>
            </a:r>
            <a:endParaRPr lang="en-US" altLang="ko-KR" sz="1600" b="1" dirty="0"/>
          </a:p>
          <a:p>
            <a:r>
              <a:rPr lang="en-US" altLang="ko-KR" sz="1600" b="1" dirty="0"/>
              <a:t>	-&gt; </a:t>
            </a:r>
            <a:r>
              <a:rPr lang="ko-KR" altLang="en-US" sz="1600" b="1" dirty="0"/>
              <a:t> 공정 별 불량률을 최소화 시킬 수 있는 방안 마련할 필요가 </a:t>
            </a:r>
            <a:r>
              <a:rPr lang="ko-KR" altLang="en-US" sz="1600" b="1" dirty="0" err="1"/>
              <a:t>이씀</a:t>
            </a:r>
            <a:endParaRPr lang="ko-KR" altLang="en-US" sz="16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CB08C6B-4129-44FC-8145-F2D7C17F6827}"/>
              </a:ext>
            </a:extLst>
          </p:cNvPr>
          <p:cNvGrpSpPr/>
          <p:nvPr/>
        </p:nvGrpSpPr>
        <p:grpSpPr>
          <a:xfrm>
            <a:off x="6240463" y="3566775"/>
            <a:ext cx="2547315" cy="2270851"/>
            <a:chOff x="6389264" y="3674025"/>
            <a:chExt cx="3497527" cy="25517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8A2C277-158E-4C16-B355-9E9218C747B5}"/>
                </a:ext>
              </a:extLst>
            </p:cNvPr>
            <p:cNvGrpSpPr/>
            <p:nvPr/>
          </p:nvGrpSpPr>
          <p:grpSpPr>
            <a:xfrm>
              <a:off x="6389264" y="3674025"/>
              <a:ext cx="3497527" cy="2551748"/>
              <a:chOff x="694956" y="3697992"/>
              <a:chExt cx="3497527" cy="255174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07A5A89-F816-4F05-9AF8-228BC352F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956" y="3697992"/>
                <a:ext cx="3497527" cy="2551748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2F46AE9-8CE2-4880-B462-01EF86747F94}"/>
                  </a:ext>
                </a:extLst>
              </p:cNvPr>
              <p:cNvSpPr/>
              <p:nvPr/>
            </p:nvSpPr>
            <p:spPr>
              <a:xfrm>
                <a:off x="1767840" y="3771900"/>
                <a:ext cx="228600" cy="269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5D8FF8-55C0-41F3-B236-9C1F171BBB41}"/>
                </a:ext>
              </a:extLst>
            </p:cNvPr>
            <p:cNvSpPr/>
            <p:nvPr/>
          </p:nvSpPr>
          <p:spPr>
            <a:xfrm>
              <a:off x="7098030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양품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490D12-3E09-4723-9C3D-523C7FE78939}"/>
                </a:ext>
              </a:extLst>
            </p:cNvPr>
            <p:cNvSpPr/>
            <p:nvPr/>
          </p:nvSpPr>
          <p:spPr>
            <a:xfrm>
              <a:off x="8628008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불량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5D843E-6A81-466B-9FA5-9A60EDB0CF77}"/>
              </a:ext>
            </a:extLst>
          </p:cNvPr>
          <p:cNvSpPr/>
          <p:nvPr/>
        </p:nvSpPr>
        <p:spPr>
          <a:xfrm>
            <a:off x="6240463" y="1847368"/>
            <a:ext cx="5327648" cy="105649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양품만 발생하는 구간을 분리하여 변수 최적화 전략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Thin Film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챔버 내 평균온도 등의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값을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구간 내로 조정할 시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발생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902416-5A24-44D1-8843-3607F65C1F34}"/>
              </a:ext>
            </a:extLst>
          </p:cNvPr>
          <p:cNvSpPr/>
          <p:nvPr/>
        </p:nvSpPr>
        <p:spPr bwMode="auto">
          <a:xfrm>
            <a:off x="6240462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생산 최적 구간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8">
            <a:extLst>
              <a:ext uri="{FF2B5EF4-FFF2-40B4-BE49-F238E27FC236}">
                <a16:creationId xmlns:a16="http://schemas.microsoft.com/office/drawing/2014/main" id="{9ED7603D-8476-47EB-9339-9FA79AC98CC2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6650AB-0647-48B4-945F-23CC30AA1777}"/>
              </a:ext>
            </a:extLst>
          </p:cNvPr>
          <p:cNvSpPr/>
          <p:nvPr/>
        </p:nvSpPr>
        <p:spPr>
          <a:xfrm>
            <a:off x="6240462" y="2969987"/>
            <a:ext cx="2602336" cy="361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Thin F4(nm)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8A6B7-6CA2-4575-B74F-83D385D8E451}"/>
              </a:ext>
            </a:extLst>
          </p:cNvPr>
          <p:cNvSpPr/>
          <p:nvPr/>
        </p:nvSpPr>
        <p:spPr>
          <a:xfrm>
            <a:off x="8991601" y="2969987"/>
            <a:ext cx="2602336" cy="361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Temp_Oxid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3778F6-5A2C-4A72-B160-E2AC32D315BF}"/>
              </a:ext>
            </a:extLst>
          </p:cNvPr>
          <p:cNvSpPr/>
          <p:nvPr/>
        </p:nvSpPr>
        <p:spPr>
          <a:xfrm>
            <a:off x="6240463" y="3456920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58F4E80-6E25-4B52-97F5-B84535375AD0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2E925CBC-3919-430F-93F6-F278DEE0607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EF03FE27-1D06-43A7-A9D5-2AAF646AC2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F6BB9BD9-FD61-482A-B9F4-2FCAA7A6AA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41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22AA5BC-CED6-4D79-8C04-5935DC13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B719D9-9429-4703-A2F4-4403BAF91ACF}"/>
              </a:ext>
            </a:extLst>
          </p:cNvPr>
          <p:cNvSpPr/>
          <p:nvPr/>
        </p:nvSpPr>
        <p:spPr>
          <a:xfrm>
            <a:off x="8965779" y="3456920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FE31BC5-CB9A-4BC5-93AB-3FB3A3725B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9"/>
          <a:stretch/>
        </p:blipFill>
        <p:spPr>
          <a:xfrm>
            <a:off x="8980323" y="3566774"/>
            <a:ext cx="2562548" cy="227085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A52D37-97B8-4DF0-9E16-3E142B2FE765}"/>
              </a:ext>
            </a:extLst>
          </p:cNvPr>
          <p:cNvSpPr/>
          <p:nvPr/>
        </p:nvSpPr>
        <p:spPr>
          <a:xfrm>
            <a:off x="9508365" y="5564025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양품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149922-1F45-4235-9625-4B40B434D43B}"/>
              </a:ext>
            </a:extLst>
          </p:cNvPr>
          <p:cNvSpPr/>
          <p:nvPr/>
        </p:nvSpPr>
        <p:spPr>
          <a:xfrm>
            <a:off x="10622677" y="5564025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불량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4015A94-CADD-4463-96E6-862518FAB00B}"/>
              </a:ext>
            </a:extLst>
          </p:cNvPr>
          <p:cNvCxnSpPr>
            <a:cxnSpLocks/>
          </p:cNvCxnSpPr>
          <p:nvPr/>
        </p:nvCxnSpPr>
        <p:spPr>
          <a:xfrm>
            <a:off x="10933214" y="5400009"/>
            <a:ext cx="0" cy="148463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1CF71F-BAEC-4AC4-988E-FD68DCBE1958}"/>
              </a:ext>
            </a:extLst>
          </p:cNvPr>
          <p:cNvCxnSpPr>
            <a:cxnSpLocks/>
          </p:cNvCxnSpPr>
          <p:nvPr/>
        </p:nvCxnSpPr>
        <p:spPr>
          <a:xfrm>
            <a:off x="10933214" y="3632547"/>
            <a:ext cx="0" cy="239602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29936A1-C062-46B1-B59D-BACA4DC077BE}"/>
              </a:ext>
            </a:extLst>
          </p:cNvPr>
          <p:cNvCxnSpPr>
            <a:cxnSpLocks/>
          </p:cNvCxnSpPr>
          <p:nvPr/>
        </p:nvCxnSpPr>
        <p:spPr>
          <a:xfrm>
            <a:off x="8193570" y="4973289"/>
            <a:ext cx="0" cy="500951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D1FF8A5-BE2E-4627-A26B-9F7AD7EEE861}"/>
              </a:ext>
            </a:extLst>
          </p:cNvPr>
          <p:cNvGraphicFramePr>
            <a:graphicFrameLocks noGrp="1"/>
          </p:cNvGraphicFramePr>
          <p:nvPr/>
        </p:nvGraphicFramePr>
        <p:xfrm>
          <a:off x="6324491" y="5983992"/>
          <a:ext cx="2518306" cy="24384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-49.0 ~ 151.0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E0F4142-4DE2-446B-BC23-5BCA709A8051}"/>
              </a:ext>
            </a:extLst>
          </p:cNvPr>
          <p:cNvGraphicFramePr>
            <a:graphicFrameLocks noGrp="1"/>
          </p:cNvGraphicFramePr>
          <p:nvPr/>
        </p:nvGraphicFramePr>
        <p:xfrm>
          <a:off x="9007392" y="5862072"/>
          <a:ext cx="2518306" cy="48768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upper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1294.5 ~ 1348.5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43643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862.01 ~ 871.01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E7EC44-E2ED-47D1-9401-3EF2F3EDC6A2}"/>
              </a:ext>
            </a:extLst>
          </p:cNvPr>
          <p:cNvSpPr/>
          <p:nvPr/>
        </p:nvSpPr>
        <p:spPr bwMode="auto">
          <a:xfrm>
            <a:off x="623890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주요 변수 추출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A0D806-F446-471B-8C9A-CA897377F256}"/>
              </a:ext>
            </a:extLst>
          </p:cNvPr>
          <p:cNvSpPr/>
          <p:nvPr/>
        </p:nvSpPr>
        <p:spPr>
          <a:xfrm>
            <a:off x="623888" y="1847368"/>
            <a:ext cx="5327648" cy="105649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공정 별 변수에 대하여 양품과 불량 간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차이를 확인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sample t-test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양품과 불량 간 변수의 평균 차를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검증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3AAB614F-A5A4-4719-9932-B8F0A6BF3384}"/>
              </a:ext>
            </a:extLst>
          </p:cNvPr>
          <p:cNvGraphicFramePr>
            <a:graphicFrameLocks noGrp="1"/>
          </p:cNvGraphicFramePr>
          <p:nvPr/>
        </p:nvGraphicFramePr>
        <p:xfrm>
          <a:off x="641348" y="2980149"/>
          <a:ext cx="5292728" cy="3505200"/>
        </p:xfrm>
        <a:graphic>
          <a:graphicData uri="http://schemas.openxmlformats.org/drawingml/2006/table">
            <a:tbl>
              <a:tblPr/>
              <a:tblGrid>
                <a:gridCol w="1451612">
                  <a:extLst>
                    <a:ext uri="{9D8B030D-6E8A-4147-A177-3AD203B41FA5}">
                      <a16:colId xmlns:a16="http://schemas.microsoft.com/office/drawing/2014/main" val="386280185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10102874"/>
                    </a:ext>
                  </a:extLst>
                </a:gridCol>
                <a:gridCol w="1819276">
                  <a:extLst>
                    <a:ext uri="{9D8B030D-6E8A-4147-A177-3AD203B41FA5}">
                      <a16:colId xmlns:a16="http://schemas.microsoft.com/office/drawing/2014/main" val="2964491900"/>
                    </a:ext>
                  </a:extLst>
                </a:gridCol>
              </a:tblGrid>
              <a:tr h="1718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공정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P-value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51037"/>
                  </a:ext>
                </a:extLst>
              </a:tr>
              <a:tr h="14731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Oxidation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Temp_Oxid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973676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ppm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43505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Pressure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16313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Thickness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8804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Resist_target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026255"/>
                  </a:ext>
                </a:extLst>
              </a:tr>
              <a:tr h="14731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Photo_softbake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Temp_HMDS_bake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0.017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039075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Spin1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0.002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01964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 3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0.005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13902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Photoresist_bake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752769"/>
                  </a:ext>
                </a:extLst>
              </a:tr>
              <a:tr h="14731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Photo_litho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temp_softbake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5344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Line_CD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873588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Thin F4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169346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Temp 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41481"/>
                  </a:ext>
                </a:extLst>
              </a:tr>
              <a:tr h="14731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Source_Power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0.029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690407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Selectivity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42887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etching_rate_total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46880"/>
                  </a:ext>
                </a:extLst>
              </a:tr>
              <a:tr h="147312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Ion_Implantation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Temp_implantation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9454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RTA_Temp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0.027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197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68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298A560-C35E-46B7-B621-CDA101BC348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 flipH="1">
            <a:off x="1406569" y="3166205"/>
            <a:ext cx="1" cy="264474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843FE1-7111-4B02-9321-FEFC4B018C8E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3197487" y="3698601"/>
            <a:ext cx="1942" cy="107129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11">
            <a:extLst>
              <a:ext uri="{FF2B5EF4-FFF2-40B4-BE49-F238E27FC236}">
                <a16:creationId xmlns:a16="http://schemas.microsoft.com/office/drawing/2014/main" id="{76D2A60C-CAD9-4429-B89E-AAC55D104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2083710"/>
            <a:ext cx="256828" cy="4065859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18E7CAE-A114-4CF6-A36F-C0CFEB3CF3FA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18A58581-E186-475F-83AB-428BCEF2889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032365BF-F977-4372-BAA8-0770D46DDAF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9B7BBFC-86C0-41D8-BE49-C6217C91EEA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17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DC502BB-0EAC-4AB0-8C23-6F2D8E2D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7E7237-0DF4-4BE6-BF00-055880C5802C}"/>
              </a:ext>
            </a:extLst>
          </p:cNvPr>
          <p:cNvSpPr/>
          <p:nvPr/>
        </p:nvSpPr>
        <p:spPr bwMode="auto">
          <a:xfrm>
            <a:off x="623889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Modeling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 도식화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id="{B5AF2D53-82F4-40F7-A05A-27A7CE8D7BD2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3F431E-06E0-407E-9E04-7D1AFBEDBFB4}"/>
              </a:ext>
            </a:extLst>
          </p:cNvPr>
          <p:cNvSpPr txBox="1"/>
          <p:nvPr/>
        </p:nvSpPr>
        <p:spPr>
          <a:xfrm>
            <a:off x="801741" y="872391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폐기 여부에 대한 분류 모델 분석 결과</a:t>
            </a:r>
            <a:r>
              <a:rPr lang="en-US" altLang="ko-KR" sz="1600" b="1" dirty="0"/>
              <a:t>, F1 Score</a:t>
            </a:r>
            <a:r>
              <a:rPr lang="ko-KR" altLang="en-US" sz="1600" b="1" dirty="0"/>
              <a:t>가 가장 높은 </a:t>
            </a:r>
            <a:r>
              <a:rPr lang="en-US" altLang="ko-KR" sz="1600" b="1" dirty="0"/>
              <a:t>Random </a:t>
            </a:r>
            <a:r>
              <a:rPr lang="en-US" altLang="ko-KR" sz="1600" b="1" dirty="0" err="1"/>
              <a:t>Forset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모델을 도출함 </a:t>
            </a:r>
            <a:endParaRPr lang="en-US" altLang="ko-KR" sz="1600" b="1" dirty="0"/>
          </a:p>
          <a:p>
            <a:r>
              <a:rPr lang="en-US" altLang="ko-KR" sz="1600" b="1" dirty="0"/>
              <a:t>	-&gt; </a:t>
            </a:r>
            <a:r>
              <a:rPr lang="ko-KR" altLang="en-US" sz="1600" b="1" dirty="0"/>
              <a:t>따라서 불량 분류 모델을 이용해 </a:t>
            </a:r>
            <a:r>
              <a:rPr lang="en-US" altLang="ko-KR" sz="1600" b="1" dirty="0"/>
              <a:t>~ </a:t>
            </a:r>
            <a:endParaRPr lang="ko-KR" altLang="en-US" sz="16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D9135-CFE9-416D-924E-65801A4BEE0C}"/>
              </a:ext>
            </a:extLst>
          </p:cNvPr>
          <p:cNvSpPr/>
          <p:nvPr/>
        </p:nvSpPr>
        <p:spPr bwMode="auto">
          <a:xfrm>
            <a:off x="6240462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분류모델 별 성능 비교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A996C6-DDC3-4812-A343-DBC5AC4F4CE0}"/>
              </a:ext>
            </a:extLst>
          </p:cNvPr>
          <p:cNvSpPr/>
          <p:nvPr/>
        </p:nvSpPr>
        <p:spPr>
          <a:xfrm>
            <a:off x="6240461" y="1838311"/>
            <a:ext cx="5292726" cy="465138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600D15-B236-4301-8E8F-7B7773BD4C3E}"/>
              </a:ext>
            </a:extLst>
          </p:cNvPr>
          <p:cNvSpPr/>
          <p:nvPr/>
        </p:nvSpPr>
        <p:spPr>
          <a:xfrm>
            <a:off x="715101" y="2444215"/>
            <a:ext cx="1382938" cy="721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결측치</a:t>
            </a:r>
            <a:r>
              <a:rPr lang="ko-KR" altLang="en-US" sz="1300" b="1" dirty="0">
                <a:solidFill>
                  <a:schemeClr val="tx1"/>
                </a:solidFill>
              </a:rPr>
              <a:t> 및 </a:t>
            </a:r>
            <a:br>
              <a:rPr lang="en-US" altLang="ko-KR" sz="1300" b="1" dirty="0">
                <a:solidFill>
                  <a:schemeClr val="tx1"/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이상치 조정</a:t>
            </a:r>
            <a:r>
              <a:rPr lang="en-US" altLang="ko-KR" sz="13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파생변수 생성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C03EB9-7F02-47CC-B9A3-9E9A265B0C20}"/>
              </a:ext>
            </a:extLst>
          </p:cNvPr>
          <p:cNvSpPr/>
          <p:nvPr/>
        </p:nvSpPr>
        <p:spPr>
          <a:xfrm>
            <a:off x="715101" y="340318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Oxidation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E18A3-0F02-40BD-AFE2-A75EE399A4AB}"/>
              </a:ext>
            </a:extLst>
          </p:cNvPr>
          <p:cNvSpPr/>
          <p:nvPr/>
        </p:nvSpPr>
        <p:spPr>
          <a:xfrm>
            <a:off x="715101" y="385433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Photo_Softbake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F984C9-43F1-405A-BE84-B56E47683571}"/>
              </a:ext>
            </a:extLst>
          </p:cNvPr>
          <p:cNvSpPr/>
          <p:nvPr/>
        </p:nvSpPr>
        <p:spPr>
          <a:xfrm>
            <a:off x="715101" y="430548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Photo_litho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DADBA0-DF82-4C8D-BD5F-BE10818E9CDD}"/>
              </a:ext>
            </a:extLst>
          </p:cNvPr>
          <p:cNvSpPr/>
          <p:nvPr/>
        </p:nvSpPr>
        <p:spPr>
          <a:xfrm>
            <a:off x="715101" y="475663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Etching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08543C-683F-43D4-B591-1F9B35759258}"/>
              </a:ext>
            </a:extLst>
          </p:cNvPr>
          <p:cNvSpPr/>
          <p:nvPr/>
        </p:nvSpPr>
        <p:spPr>
          <a:xfrm>
            <a:off x="722248" y="5207786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Implantation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DEABE0-B74C-4765-B8E8-8F5A142D77B3}"/>
              </a:ext>
            </a:extLst>
          </p:cNvPr>
          <p:cNvSpPr/>
          <p:nvPr/>
        </p:nvSpPr>
        <p:spPr>
          <a:xfrm>
            <a:off x="715100" y="5810946"/>
            <a:ext cx="1382938" cy="60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단일 테이블로 </a:t>
            </a:r>
            <a:br>
              <a:rPr lang="en-US" altLang="ko-KR" sz="1300" b="1" dirty="0">
                <a:solidFill>
                  <a:schemeClr val="tx1"/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취합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52945692-E4C1-4CED-BAEC-9A4786D81245}"/>
              </a:ext>
            </a:extLst>
          </p:cNvPr>
          <p:cNvSpPr/>
          <p:nvPr/>
        </p:nvSpPr>
        <p:spPr>
          <a:xfrm>
            <a:off x="695224" y="1907765"/>
            <a:ext cx="1577344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전처리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AC5FFFF2-96AA-44B9-83B1-D75BBEA2F134}"/>
              </a:ext>
            </a:extLst>
          </p:cNvPr>
          <p:cNvSpPr/>
          <p:nvPr/>
        </p:nvSpPr>
        <p:spPr>
          <a:xfrm>
            <a:off x="2354242" y="1889199"/>
            <a:ext cx="1789839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분류모델 </a:t>
            </a: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F5E0668B-939E-40B8-B7E6-E3CDC2508D24}"/>
              </a:ext>
            </a:extLst>
          </p:cNvPr>
          <p:cNvSpPr/>
          <p:nvPr/>
        </p:nvSpPr>
        <p:spPr>
          <a:xfrm>
            <a:off x="4235145" y="1907764"/>
            <a:ext cx="1672459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최종모델 선정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C48BE4-273A-40B0-A5EA-EF40BA519197}"/>
              </a:ext>
            </a:extLst>
          </p:cNvPr>
          <p:cNvSpPr/>
          <p:nvPr/>
        </p:nvSpPr>
        <p:spPr>
          <a:xfrm>
            <a:off x="2404321" y="3095718"/>
            <a:ext cx="1590216" cy="60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Logistic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Regression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5A8601-97DD-412B-A437-8097B47A7E05}"/>
              </a:ext>
            </a:extLst>
          </p:cNvPr>
          <p:cNvSpPr/>
          <p:nvPr/>
        </p:nvSpPr>
        <p:spPr>
          <a:xfrm>
            <a:off x="2404321" y="2826321"/>
            <a:ext cx="1590216" cy="261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Probability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5F9548-3DAA-477F-843E-AE9DDEC55D30}"/>
              </a:ext>
            </a:extLst>
          </p:cNvPr>
          <p:cNvSpPr/>
          <p:nvPr/>
        </p:nvSpPr>
        <p:spPr>
          <a:xfrm>
            <a:off x="2402379" y="4195495"/>
            <a:ext cx="1590216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Decision Tree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32876-BA81-47F3-9EC9-57C41F607510}"/>
              </a:ext>
            </a:extLst>
          </p:cNvPr>
          <p:cNvSpPr/>
          <p:nvPr/>
        </p:nvSpPr>
        <p:spPr>
          <a:xfrm>
            <a:off x="2402379" y="3932193"/>
            <a:ext cx="1590216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Tree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3D2A21-7876-4299-9314-3BA3E141B190}"/>
              </a:ext>
            </a:extLst>
          </p:cNvPr>
          <p:cNvSpPr/>
          <p:nvPr/>
        </p:nvSpPr>
        <p:spPr>
          <a:xfrm>
            <a:off x="2402379" y="5033196"/>
            <a:ext cx="1590218" cy="92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Random Forest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Gradient Boosting</a:t>
            </a: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XGBoost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1FC80-F0B8-4CDA-B077-E86EBD466626}"/>
              </a:ext>
            </a:extLst>
          </p:cNvPr>
          <p:cNvSpPr/>
          <p:nvPr/>
        </p:nvSpPr>
        <p:spPr>
          <a:xfrm>
            <a:off x="2402378" y="4769895"/>
            <a:ext cx="1590217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Ensemble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109409-D54C-43A0-BC6A-11385C409F2D}"/>
              </a:ext>
            </a:extLst>
          </p:cNvPr>
          <p:cNvSpPr/>
          <p:nvPr/>
        </p:nvSpPr>
        <p:spPr>
          <a:xfrm>
            <a:off x="4235145" y="3095718"/>
            <a:ext cx="1590216" cy="937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accent1">
                    <a:lumMod val="50000"/>
                  </a:schemeClr>
                </a:solidFill>
              </a:rPr>
              <a:t>F1 Score </a:t>
            </a:r>
            <a:br>
              <a:rPr lang="en-US" altLang="ko-KR" sz="13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성능 평가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CFC546-0054-43CA-9187-3C15B4F53B46}"/>
              </a:ext>
            </a:extLst>
          </p:cNvPr>
          <p:cNvSpPr/>
          <p:nvPr/>
        </p:nvSpPr>
        <p:spPr>
          <a:xfrm>
            <a:off x="4235145" y="4379569"/>
            <a:ext cx="1590216" cy="937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1">
                    <a:lumMod val="50000"/>
                  </a:schemeClr>
                </a:solidFill>
              </a:rPr>
              <a:t>최종 모델 선정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D01FAB-4D06-4FB6-B98E-1CD522936C1E}"/>
              </a:ext>
            </a:extLst>
          </p:cNvPr>
          <p:cNvSpPr/>
          <p:nvPr/>
        </p:nvSpPr>
        <p:spPr>
          <a:xfrm>
            <a:off x="623888" y="1838311"/>
            <a:ext cx="5292726" cy="465138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FF2A0FC-BF65-4DBA-B9FA-750D4DD29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0"/>
          <a:stretch>
            <a:fillRect/>
          </a:stretch>
        </p:blipFill>
        <p:spPr>
          <a:xfrm>
            <a:off x="6269734" y="1857375"/>
            <a:ext cx="5264483" cy="3010850"/>
          </a:xfrm>
          <a:prstGeom prst="rect">
            <a:avLst/>
          </a:prstGeom>
        </p:spPr>
      </p:pic>
      <p:graphicFrame>
        <p:nvGraphicFramePr>
          <p:cNvPr id="79" name="표 17">
            <a:extLst>
              <a:ext uri="{FF2B5EF4-FFF2-40B4-BE49-F238E27FC236}">
                <a16:creationId xmlns:a16="http://schemas.microsoft.com/office/drawing/2014/main" id="{D3D92B29-6F65-4F33-9CEE-432AC369C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03120"/>
              </p:ext>
            </p:extLst>
          </p:nvPr>
        </p:nvGraphicFramePr>
        <p:xfrm>
          <a:off x="6339840" y="5029273"/>
          <a:ext cx="5119752" cy="13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13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Train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Test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0.967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F1 - Score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8E1CAEA0-906C-4E81-A9A3-B1EA356CF6D0}"/>
              </a:ext>
            </a:extLst>
          </p:cNvPr>
          <p:cNvSpPr/>
          <p:nvPr/>
        </p:nvSpPr>
        <p:spPr>
          <a:xfrm>
            <a:off x="8544560" y="1907764"/>
            <a:ext cx="924560" cy="3010850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B12CF8-2FEC-4683-BA04-CF46116A8304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5030253" y="4033520"/>
            <a:ext cx="0" cy="34604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43FA03-6840-490D-A487-1B5AC3293CBB}"/>
              </a:ext>
            </a:extLst>
          </p:cNvPr>
          <p:cNvSpPr/>
          <p:nvPr/>
        </p:nvSpPr>
        <p:spPr>
          <a:xfrm>
            <a:off x="6081147" y="26110"/>
            <a:ext cx="4678499" cy="733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뭐에</a:t>
            </a:r>
            <a:r>
              <a:rPr lang="ko-KR" altLang="en-US" dirty="0"/>
              <a:t> 대한 모델인가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불량 예측</a:t>
            </a:r>
            <a:r>
              <a:rPr lang="en-US" altLang="ko-KR" dirty="0"/>
              <a:t>? </a:t>
            </a:r>
            <a:r>
              <a:rPr lang="ko-KR" altLang="en-US" dirty="0"/>
              <a:t>불량 분류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분류했다</a:t>
            </a:r>
            <a:r>
              <a:rPr lang="en-US" altLang="ko-KR" dirty="0"/>
              <a:t>. 0, 1 </a:t>
            </a:r>
            <a:r>
              <a:rPr lang="ko-KR" altLang="en-US" dirty="0"/>
              <a:t>구분</a:t>
            </a:r>
            <a:endParaRPr lang="en-US" altLang="ko-KR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2B2C97A-CC38-4450-9C28-C2E44D214AF4}"/>
              </a:ext>
            </a:extLst>
          </p:cNvPr>
          <p:cNvCxnSpPr>
            <a:stCxn id="34" idx="3"/>
            <a:endCxn id="52" idx="0"/>
          </p:cNvCxnSpPr>
          <p:nvPr/>
        </p:nvCxnSpPr>
        <p:spPr>
          <a:xfrm flipV="1">
            <a:off x="2098038" y="2826321"/>
            <a:ext cx="1101391" cy="3286067"/>
          </a:xfrm>
          <a:prstGeom prst="bentConnector4">
            <a:avLst>
              <a:gd name="adj1" fmla="val 13904"/>
              <a:gd name="adj2" fmla="val 106957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704A824-6DA7-494F-BDF7-4F8465A01854}"/>
              </a:ext>
            </a:extLst>
          </p:cNvPr>
          <p:cNvCxnSpPr>
            <a:stCxn id="57" idx="2"/>
            <a:endCxn id="63" idx="0"/>
          </p:cNvCxnSpPr>
          <p:nvPr/>
        </p:nvCxnSpPr>
        <p:spPr>
          <a:xfrm rot="5400000" flipH="1" flipV="1">
            <a:off x="2683055" y="3610150"/>
            <a:ext cx="2861629" cy="1832765"/>
          </a:xfrm>
          <a:prstGeom prst="bentConnector5">
            <a:avLst>
              <a:gd name="adj1" fmla="val -7988"/>
              <a:gd name="adj2" fmla="val 50000"/>
              <a:gd name="adj3" fmla="val 107988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7B86E4-2EED-4394-A787-CDE8E17CE76B}"/>
              </a:ext>
            </a:extLst>
          </p:cNvPr>
          <p:cNvSpPr txBox="1"/>
          <p:nvPr/>
        </p:nvSpPr>
        <p:spPr>
          <a:xfrm>
            <a:off x="623888" y="6489700"/>
            <a:ext cx="7067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* </a:t>
            </a:r>
            <a:r>
              <a:rPr lang="ko-KR" altLang="en-US" sz="1200" b="1" dirty="0"/>
              <a:t>폐기 </a:t>
            </a:r>
            <a:r>
              <a:rPr lang="en-US" altLang="ko-KR" sz="1200" b="1" dirty="0"/>
              <a:t>: Wafer </a:t>
            </a:r>
            <a:r>
              <a:rPr lang="ko-KR" altLang="en-US" sz="1200" b="1" dirty="0"/>
              <a:t>내 불량 </a:t>
            </a:r>
            <a:r>
              <a:rPr lang="en-US" altLang="ko-KR" sz="1200" b="1" dirty="0"/>
              <a:t>chip </a:t>
            </a:r>
            <a:r>
              <a:rPr lang="ko-KR" altLang="en-US" sz="1200" b="1" dirty="0"/>
              <a:t>개수가 </a:t>
            </a:r>
            <a:r>
              <a:rPr lang="en-US" altLang="ko-KR" sz="1200" b="1" dirty="0"/>
              <a:t>200</a:t>
            </a:r>
            <a:r>
              <a:rPr lang="ko-KR" altLang="en-US" sz="1200" b="1" dirty="0"/>
              <a:t>개 이상인 제품을 폐기 </a:t>
            </a:r>
          </a:p>
        </p:txBody>
      </p:sp>
    </p:spTree>
    <p:extLst>
      <p:ext uri="{BB962C8B-B14F-4D97-AF65-F5344CB8AC3E}">
        <p14:creationId xmlns:p14="http://schemas.microsoft.com/office/powerpoint/2010/main" val="408646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298A560-C35E-46B7-B621-CDA101BC348D}"/>
              </a:ext>
            </a:extLst>
          </p:cNvPr>
          <p:cNvCxnSpPr>
            <a:cxnSpLocks/>
            <a:stCxn id="2" idx="2"/>
            <a:endCxn id="34" idx="0"/>
          </p:cNvCxnSpPr>
          <p:nvPr/>
        </p:nvCxnSpPr>
        <p:spPr>
          <a:xfrm flipH="1">
            <a:off x="1406569" y="3166205"/>
            <a:ext cx="1" cy="264474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843FE1-7111-4B02-9321-FEFC4B018C8E}"/>
              </a:ext>
            </a:extLst>
          </p:cNvPr>
          <p:cNvCxnSpPr>
            <a:cxnSpLocks/>
            <a:stCxn id="51" idx="2"/>
            <a:endCxn id="58" idx="0"/>
          </p:cNvCxnSpPr>
          <p:nvPr/>
        </p:nvCxnSpPr>
        <p:spPr>
          <a:xfrm flipH="1">
            <a:off x="3197487" y="3698601"/>
            <a:ext cx="1942" cy="1071294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11">
            <a:extLst>
              <a:ext uri="{FF2B5EF4-FFF2-40B4-BE49-F238E27FC236}">
                <a16:creationId xmlns:a16="http://schemas.microsoft.com/office/drawing/2014/main" id="{76D2A60C-CAD9-4429-B89E-AAC55D104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2083710"/>
            <a:ext cx="256828" cy="4065859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18E7CAE-A114-4CF6-A36F-C0CFEB3CF3FA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18A58581-E186-475F-83AB-428BCEF2889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032365BF-F977-4372-BAA8-0770D46DDAF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A9B7BBFC-86C0-41D8-BE49-C6217C91EEA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17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DC502BB-0EAC-4AB0-8C23-6F2D8E2D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7E7237-0DF4-4BE6-BF00-055880C5802C}"/>
              </a:ext>
            </a:extLst>
          </p:cNvPr>
          <p:cNvSpPr/>
          <p:nvPr/>
        </p:nvSpPr>
        <p:spPr bwMode="auto">
          <a:xfrm>
            <a:off x="623889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Modeling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 도식화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연결선 8">
            <a:extLst>
              <a:ext uri="{FF2B5EF4-FFF2-40B4-BE49-F238E27FC236}">
                <a16:creationId xmlns:a16="http://schemas.microsoft.com/office/drawing/2014/main" id="{B5AF2D53-82F4-40F7-A05A-27A7CE8D7BD2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3F431E-06E0-407E-9E04-7D1AFBEDBFB4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F1 Score</a:t>
            </a:r>
            <a:r>
              <a:rPr lang="ko-KR" altLang="en-US" sz="1600" b="1" dirty="0"/>
              <a:t>를 기준으로 모델 성능을 평가한 결과</a:t>
            </a:r>
            <a:r>
              <a:rPr lang="en-US" altLang="ko-KR" sz="1600" b="1" dirty="0"/>
              <a:t>, Random Forest</a:t>
            </a:r>
            <a:r>
              <a:rPr lang="ko-KR" altLang="en-US" sz="1600" b="1" dirty="0"/>
              <a:t>의 성능이 </a:t>
            </a:r>
            <a:r>
              <a:rPr lang="en-US" altLang="ko-KR" sz="1600" b="1" dirty="0"/>
              <a:t>0.88</a:t>
            </a:r>
            <a:r>
              <a:rPr lang="ko-KR" altLang="en-US" sz="1600" b="1" dirty="0"/>
              <a:t>로 가장 높아 최종 예측모델로 선정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D9135-CFE9-416D-924E-65801A4BEE0C}"/>
              </a:ext>
            </a:extLst>
          </p:cNvPr>
          <p:cNvSpPr/>
          <p:nvPr/>
        </p:nvSpPr>
        <p:spPr bwMode="auto">
          <a:xfrm>
            <a:off x="6240462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분류모델 별 성능 비교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A996C6-DDC3-4812-A343-DBC5AC4F4CE0}"/>
              </a:ext>
            </a:extLst>
          </p:cNvPr>
          <p:cNvSpPr/>
          <p:nvPr/>
        </p:nvSpPr>
        <p:spPr>
          <a:xfrm>
            <a:off x="6240461" y="1838311"/>
            <a:ext cx="5292726" cy="465138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600D15-B236-4301-8E8F-7B7773BD4C3E}"/>
              </a:ext>
            </a:extLst>
          </p:cNvPr>
          <p:cNvSpPr/>
          <p:nvPr/>
        </p:nvSpPr>
        <p:spPr>
          <a:xfrm>
            <a:off x="715101" y="2444215"/>
            <a:ext cx="1382938" cy="721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chemeClr val="tx1"/>
                </a:solidFill>
              </a:rPr>
              <a:t>결측치</a:t>
            </a:r>
            <a:r>
              <a:rPr lang="ko-KR" altLang="en-US" sz="1300" b="1" dirty="0">
                <a:solidFill>
                  <a:schemeClr val="tx1"/>
                </a:solidFill>
              </a:rPr>
              <a:t> 및 </a:t>
            </a:r>
            <a:br>
              <a:rPr lang="en-US" altLang="ko-KR" sz="1300" b="1" dirty="0">
                <a:solidFill>
                  <a:schemeClr val="tx1"/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이상치 조정</a:t>
            </a:r>
            <a:r>
              <a:rPr lang="en-US" altLang="ko-KR" sz="13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파생변수 생성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C03EB9-7F02-47CC-B9A3-9E9A265B0C20}"/>
              </a:ext>
            </a:extLst>
          </p:cNvPr>
          <p:cNvSpPr/>
          <p:nvPr/>
        </p:nvSpPr>
        <p:spPr>
          <a:xfrm>
            <a:off x="715101" y="340318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Oxidation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E18A3-0F02-40BD-AFE2-A75EE399A4AB}"/>
              </a:ext>
            </a:extLst>
          </p:cNvPr>
          <p:cNvSpPr/>
          <p:nvPr/>
        </p:nvSpPr>
        <p:spPr>
          <a:xfrm>
            <a:off x="715101" y="385433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Photo_Softbake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F984C9-43F1-405A-BE84-B56E47683571}"/>
              </a:ext>
            </a:extLst>
          </p:cNvPr>
          <p:cNvSpPr/>
          <p:nvPr/>
        </p:nvSpPr>
        <p:spPr>
          <a:xfrm>
            <a:off x="715101" y="430548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Photo_litho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4DADBA0-DF82-4C8D-BD5F-BE10818E9CDD}"/>
              </a:ext>
            </a:extLst>
          </p:cNvPr>
          <p:cNvSpPr/>
          <p:nvPr/>
        </p:nvSpPr>
        <p:spPr>
          <a:xfrm>
            <a:off x="715101" y="4756635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Etching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08543C-683F-43D4-B591-1F9B35759258}"/>
              </a:ext>
            </a:extLst>
          </p:cNvPr>
          <p:cNvSpPr/>
          <p:nvPr/>
        </p:nvSpPr>
        <p:spPr>
          <a:xfrm>
            <a:off x="722248" y="5207786"/>
            <a:ext cx="1382938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Implantation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DEABE0-B74C-4765-B8E8-8F5A142D77B3}"/>
              </a:ext>
            </a:extLst>
          </p:cNvPr>
          <p:cNvSpPr/>
          <p:nvPr/>
        </p:nvSpPr>
        <p:spPr>
          <a:xfrm>
            <a:off x="715100" y="5810946"/>
            <a:ext cx="1382938" cy="60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단일 테이블로 </a:t>
            </a:r>
            <a:br>
              <a:rPr lang="en-US" altLang="ko-KR" sz="1300" b="1" dirty="0">
                <a:solidFill>
                  <a:schemeClr val="tx1"/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취합</a:t>
            </a: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52945692-E4C1-4CED-BAEC-9A4786D81245}"/>
              </a:ext>
            </a:extLst>
          </p:cNvPr>
          <p:cNvSpPr/>
          <p:nvPr/>
        </p:nvSpPr>
        <p:spPr>
          <a:xfrm>
            <a:off x="695224" y="1907765"/>
            <a:ext cx="1577344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전처리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AC5FFFF2-96AA-44B9-83B1-D75BBEA2F134}"/>
              </a:ext>
            </a:extLst>
          </p:cNvPr>
          <p:cNvSpPr/>
          <p:nvPr/>
        </p:nvSpPr>
        <p:spPr>
          <a:xfrm>
            <a:off x="2354242" y="1889199"/>
            <a:ext cx="1789839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분류모델 </a:t>
            </a: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F5E0668B-939E-40B8-B7E6-E3CDC2508D24}"/>
              </a:ext>
            </a:extLst>
          </p:cNvPr>
          <p:cNvSpPr/>
          <p:nvPr/>
        </p:nvSpPr>
        <p:spPr>
          <a:xfrm>
            <a:off x="4235145" y="1907764"/>
            <a:ext cx="1672459" cy="424035"/>
          </a:xfrm>
          <a:prstGeom prst="homePlat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최종모델 선정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5C48BE4-273A-40B0-A5EA-EF40BA519197}"/>
              </a:ext>
            </a:extLst>
          </p:cNvPr>
          <p:cNvSpPr/>
          <p:nvPr/>
        </p:nvSpPr>
        <p:spPr>
          <a:xfrm>
            <a:off x="2404321" y="3095718"/>
            <a:ext cx="1590216" cy="602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Logistic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Regression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5A8601-97DD-412B-A437-8097B47A7E05}"/>
              </a:ext>
            </a:extLst>
          </p:cNvPr>
          <p:cNvSpPr/>
          <p:nvPr/>
        </p:nvSpPr>
        <p:spPr>
          <a:xfrm>
            <a:off x="2404321" y="2826321"/>
            <a:ext cx="1590216" cy="2611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Probability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45F9548-3DAA-477F-843E-AE9DDEC55D30}"/>
              </a:ext>
            </a:extLst>
          </p:cNvPr>
          <p:cNvSpPr/>
          <p:nvPr/>
        </p:nvSpPr>
        <p:spPr>
          <a:xfrm>
            <a:off x="2402379" y="4195495"/>
            <a:ext cx="1590216" cy="368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Decision Tree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C932876-BA81-47F3-9EC9-57C41F607510}"/>
              </a:ext>
            </a:extLst>
          </p:cNvPr>
          <p:cNvSpPr/>
          <p:nvPr/>
        </p:nvSpPr>
        <p:spPr>
          <a:xfrm>
            <a:off x="2402379" y="3932193"/>
            <a:ext cx="1590216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Tree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3D2A21-7876-4299-9314-3BA3E141B190}"/>
              </a:ext>
            </a:extLst>
          </p:cNvPr>
          <p:cNvSpPr/>
          <p:nvPr/>
        </p:nvSpPr>
        <p:spPr>
          <a:xfrm>
            <a:off x="2402379" y="5033196"/>
            <a:ext cx="1590218" cy="92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Random Forest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Gradient Boosting</a:t>
            </a: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</a:rPr>
              <a:t>XGBoost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B1FC80-F0B8-4CDA-B077-E86EBD466626}"/>
              </a:ext>
            </a:extLst>
          </p:cNvPr>
          <p:cNvSpPr/>
          <p:nvPr/>
        </p:nvSpPr>
        <p:spPr>
          <a:xfrm>
            <a:off x="2402378" y="4769895"/>
            <a:ext cx="1590217" cy="25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Ensemble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0109409-D54C-43A0-BC6A-11385C409F2D}"/>
              </a:ext>
            </a:extLst>
          </p:cNvPr>
          <p:cNvSpPr/>
          <p:nvPr/>
        </p:nvSpPr>
        <p:spPr>
          <a:xfrm>
            <a:off x="4235145" y="3095718"/>
            <a:ext cx="1590216" cy="937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accent1">
                    <a:lumMod val="50000"/>
                  </a:schemeClr>
                </a:solidFill>
              </a:rPr>
              <a:t>F1 Score </a:t>
            </a:r>
            <a:br>
              <a:rPr lang="en-US" altLang="ko-KR" sz="13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300" b="1" dirty="0">
                <a:solidFill>
                  <a:schemeClr val="tx1"/>
                </a:solidFill>
              </a:rPr>
              <a:t>성능 평가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4CFC546-0054-43CA-9187-3C15B4F53B46}"/>
              </a:ext>
            </a:extLst>
          </p:cNvPr>
          <p:cNvSpPr/>
          <p:nvPr/>
        </p:nvSpPr>
        <p:spPr>
          <a:xfrm>
            <a:off x="4235145" y="4379569"/>
            <a:ext cx="1590216" cy="937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accent1">
                    <a:lumMod val="50000"/>
                  </a:schemeClr>
                </a:solidFill>
              </a:rPr>
              <a:t>최종 모델 선정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1D01FAB-4D06-4FB6-B98E-1CD522936C1E}"/>
              </a:ext>
            </a:extLst>
          </p:cNvPr>
          <p:cNvSpPr/>
          <p:nvPr/>
        </p:nvSpPr>
        <p:spPr>
          <a:xfrm>
            <a:off x="623888" y="1838311"/>
            <a:ext cx="5292726" cy="465138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CFF2A0FC-BF65-4DBA-B9FA-750D4DD294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0"/>
          <a:stretch>
            <a:fillRect/>
          </a:stretch>
        </p:blipFill>
        <p:spPr>
          <a:xfrm>
            <a:off x="6269734" y="1857375"/>
            <a:ext cx="5264483" cy="2280718"/>
          </a:xfrm>
          <a:prstGeom prst="rect">
            <a:avLst/>
          </a:prstGeom>
        </p:spPr>
      </p:pic>
      <p:graphicFrame>
        <p:nvGraphicFramePr>
          <p:cNvPr id="79" name="표 17">
            <a:extLst>
              <a:ext uri="{FF2B5EF4-FFF2-40B4-BE49-F238E27FC236}">
                <a16:creationId xmlns:a16="http://schemas.microsoft.com/office/drawing/2014/main" id="{D3D92B29-6F65-4F33-9CEE-432AC369C41F}"/>
              </a:ext>
            </a:extLst>
          </p:cNvPr>
          <p:cNvGraphicFramePr>
            <a:graphicFrameLocks noGrp="1"/>
          </p:cNvGraphicFramePr>
          <p:nvPr/>
        </p:nvGraphicFramePr>
        <p:xfrm>
          <a:off x="6339840" y="5029273"/>
          <a:ext cx="5119752" cy="1384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13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Train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Test Accuracy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0.967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1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F1 - Score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8E1CAEA0-906C-4E81-A9A3-B1EA356CF6D0}"/>
              </a:ext>
            </a:extLst>
          </p:cNvPr>
          <p:cNvSpPr/>
          <p:nvPr/>
        </p:nvSpPr>
        <p:spPr>
          <a:xfrm>
            <a:off x="8544560" y="1907764"/>
            <a:ext cx="924560" cy="22807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1B12CF8-2FEC-4683-BA04-CF46116A8304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5030253" y="4033520"/>
            <a:ext cx="0" cy="346049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2B2C97A-CC38-4450-9C28-C2E44D214AF4}"/>
              </a:ext>
            </a:extLst>
          </p:cNvPr>
          <p:cNvCxnSpPr>
            <a:stCxn id="34" idx="3"/>
            <a:endCxn id="52" idx="0"/>
          </p:cNvCxnSpPr>
          <p:nvPr/>
        </p:nvCxnSpPr>
        <p:spPr>
          <a:xfrm flipV="1">
            <a:off x="2098038" y="2826321"/>
            <a:ext cx="1101391" cy="3286067"/>
          </a:xfrm>
          <a:prstGeom prst="bentConnector4">
            <a:avLst>
              <a:gd name="adj1" fmla="val 13904"/>
              <a:gd name="adj2" fmla="val 106957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704A824-6DA7-494F-BDF7-4F8465A01854}"/>
              </a:ext>
            </a:extLst>
          </p:cNvPr>
          <p:cNvCxnSpPr>
            <a:stCxn id="57" idx="2"/>
            <a:endCxn id="63" idx="0"/>
          </p:cNvCxnSpPr>
          <p:nvPr/>
        </p:nvCxnSpPr>
        <p:spPr>
          <a:xfrm rot="5400000" flipH="1" flipV="1">
            <a:off x="2683055" y="3610150"/>
            <a:ext cx="2861629" cy="1832765"/>
          </a:xfrm>
          <a:prstGeom prst="bentConnector5">
            <a:avLst>
              <a:gd name="adj1" fmla="val -7988"/>
              <a:gd name="adj2" fmla="val 50000"/>
              <a:gd name="adj3" fmla="val 107988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5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11">
            <a:extLst>
              <a:ext uri="{FF2B5EF4-FFF2-40B4-BE49-F238E27FC236}">
                <a16:creationId xmlns:a16="http://schemas.microsoft.com/office/drawing/2014/main" id="{49AC0573-F06F-47F9-9283-95DB3219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33" y="2083710"/>
            <a:ext cx="256828" cy="4065859"/>
          </a:xfrm>
          <a:prstGeom prst="homePlate">
            <a:avLst>
              <a:gd name="adj" fmla="val 100000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38B85C-E4BC-4C57-A804-97FBF5EA2F5E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별 주요 변수 추출 후 양품 생산 최적 구간을 도출하여 공정 별 불량률을 최소화 시킬 수 있는 방안 마련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CB08C6B-4129-44FC-8145-F2D7C17F6827}"/>
              </a:ext>
            </a:extLst>
          </p:cNvPr>
          <p:cNvGrpSpPr/>
          <p:nvPr/>
        </p:nvGrpSpPr>
        <p:grpSpPr>
          <a:xfrm>
            <a:off x="6240463" y="3566775"/>
            <a:ext cx="2547315" cy="2270851"/>
            <a:chOff x="6389264" y="3674025"/>
            <a:chExt cx="3497527" cy="25517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8A2C277-158E-4C16-B355-9E9218C747B5}"/>
                </a:ext>
              </a:extLst>
            </p:cNvPr>
            <p:cNvGrpSpPr/>
            <p:nvPr/>
          </p:nvGrpSpPr>
          <p:grpSpPr>
            <a:xfrm>
              <a:off x="6389264" y="3674025"/>
              <a:ext cx="3497527" cy="2551748"/>
              <a:chOff x="694956" y="3697992"/>
              <a:chExt cx="3497527" cy="2551748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07A5A89-F816-4F05-9AF8-228BC352F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956" y="3697992"/>
                <a:ext cx="3497527" cy="2551748"/>
              </a:xfrm>
              <a:prstGeom prst="rect">
                <a:avLst/>
              </a:prstGeom>
            </p:spPr>
          </p:pic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D2F46AE9-8CE2-4880-B462-01EF86747F94}"/>
                  </a:ext>
                </a:extLst>
              </p:cNvPr>
              <p:cNvSpPr/>
              <p:nvPr/>
            </p:nvSpPr>
            <p:spPr>
              <a:xfrm>
                <a:off x="1767840" y="3771900"/>
                <a:ext cx="228600" cy="269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5D8FF8-55C0-41F3-B236-9C1F171BBB41}"/>
                </a:ext>
              </a:extLst>
            </p:cNvPr>
            <p:cNvSpPr/>
            <p:nvPr/>
          </p:nvSpPr>
          <p:spPr>
            <a:xfrm>
              <a:off x="7098030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양품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6490D12-3E09-4723-9C3D-523C7FE78939}"/>
                </a:ext>
              </a:extLst>
            </p:cNvPr>
            <p:cNvSpPr/>
            <p:nvPr/>
          </p:nvSpPr>
          <p:spPr>
            <a:xfrm>
              <a:off x="8628008" y="5943600"/>
              <a:ext cx="914400" cy="269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불량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5D843E-6A81-466B-9FA5-9A60EDB0CF77}"/>
              </a:ext>
            </a:extLst>
          </p:cNvPr>
          <p:cNvSpPr/>
          <p:nvPr/>
        </p:nvSpPr>
        <p:spPr>
          <a:xfrm>
            <a:off x="6240463" y="1847368"/>
            <a:ext cx="5327648" cy="105649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양품만 발생하는 구간을 분리하여 변수 최적화 전략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Thin Film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챔버 내 평균온도 등의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 값을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구간 내로 조정할 시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발생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902416-5A24-44D1-8843-3607F65C1F34}"/>
              </a:ext>
            </a:extLst>
          </p:cNvPr>
          <p:cNvSpPr/>
          <p:nvPr/>
        </p:nvSpPr>
        <p:spPr bwMode="auto">
          <a:xfrm>
            <a:off x="6240462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양품 생산 최적 구간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8">
            <a:extLst>
              <a:ext uri="{FF2B5EF4-FFF2-40B4-BE49-F238E27FC236}">
                <a16:creationId xmlns:a16="http://schemas.microsoft.com/office/drawing/2014/main" id="{9ED7603D-8476-47EB-9339-9FA79AC98CC2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6650AB-0647-48B4-945F-23CC30AA1777}"/>
              </a:ext>
            </a:extLst>
          </p:cNvPr>
          <p:cNvSpPr/>
          <p:nvPr/>
        </p:nvSpPr>
        <p:spPr>
          <a:xfrm>
            <a:off x="6240462" y="2969987"/>
            <a:ext cx="2602336" cy="361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Thin F4(nm)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A8A6B7-6CA2-4575-B74F-83D385D8E451}"/>
              </a:ext>
            </a:extLst>
          </p:cNvPr>
          <p:cNvSpPr/>
          <p:nvPr/>
        </p:nvSpPr>
        <p:spPr>
          <a:xfrm>
            <a:off x="8991601" y="2969987"/>
            <a:ext cx="2602336" cy="361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Temp_Oxid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3778F6-5A2C-4A72-B160-E2AC32D315BF}"/>
              </a:ext>
            </a:extLst>
          </p:cNvPr>
          <p:cNvSpPr/>
          <p:nvPr/>
        </p:nvSpPr>
        <p:spPr>
          <a:xfrm>
            <a:off x="6240463" y="3456920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458F4E80-6E25-4B52-97F5-B84535375AD0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8" name="Group 9">
            <a:extLst>
              <a:ext uri="{FF2B5EF4-FFF2-40B4-BE49-F238E27FC236}">
                <a16:creationId xmlns:a16="http://schemas.microsoft.com/office/drawing/2014/main" id="{2E925CBC-3919-430F-93F6-F278DEE0607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EF03FE27-1D06-43A7-A9D5-2AAF646AC20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F6BB9BD9-FD61-482A-B9F4-2FCAA7A6AA1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41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22AA5BC-CED6-4D79-8C04-5935DC13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7B719D9-9429-4703-A2F4-4403BAF91ACF}"/>
              </a:ext>
            </a:extLst>
          </p:cNvPr>
          <p:cNvSpPr/>
          <p:nvPr/>
        </p:nvSpPr>
        <p:spPr>
          <a:xfrm>
            <a:off x="8965779" y="3456920"/>
            <a:ext cx="2602334" cy="303277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FE31BC5-CB9A-4BC5-93AB-3FB3A3725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/>
          <a:stretch/>
        </p:blipFill>
        <p:spPr>
          <a:xfrm>
            <a:off x="8980323" y="3566774"/>
            <a:ext cx="2562548" cy="227085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A52D37-97B8-4DF0-9E16-3E142B2FE765}"/>
              </a:ext>
            </a:extLst>
          </p:cNvPr>
          <p:cNvSpPr/>
          <p:nvPr/>
        </p:nvSpPr>
        <p:spPr>
          <a:xfrm>
            <a:off x="9508365" y="5564025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양품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B149922-1F45-4235-9625-4B40B434D43B}"/>
              </a:ext>
            </a:extLst>
          </p:cNvPr>
          <p:cNvSpPr/>
          <p:nvPr/>
        </p:nvSpPr>
        <p:spPr>
          <a:xfrm>
            <a:off x="10622677" y="5564025"/>
            <a:ext cx="665975" cy="239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불량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4015A94-CADD-4463-96E6-862518FAB00B}"/>
              </a:ext>
            </a:extLst>
          </p:cNvPr>
          <p:cNvCxnSpPr>
            <a:cxnSpLocks/>
          </p:cNvCxnSpPr>
          <p:nvPr/>
        </p:nvCxnSpPr>
        <p:spPr>
          <a:xfrm>
            <a:off x="10933214" y="5400009"/>
            <a:ext cx="0" cy="148463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71CF71F-BAEC-4AC4-988E-FD68DCBE1958}"/>
              </a:ext>
            </a:extLst>
          </p:cNvPr>
          <p:cNvCxnSpPr>
            <a:cxnSpLocks/>
          </p:cNvCxnSpPr>
          <p:nvPr/>
        </p:nvCxnSpPr>
        <p:spPr>
          <a:xfrm>
            <a:off x="10933214" y="3632547"/>
            <a:ext cx="0" cy="239602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29936A1-C062-46B1-B59D-BACA4DC077BE}"/>
              </a:ext>
            </a:extLst>
          </p:cNvPr>
          <p:cNvCxnSpPr>
            <a:cxnSpLocks/>
          </p:cNvCxnSpPr>
          <p:nvPr/>
        </p:nvCxnSpPr>
        <p:spPr>
          <a:xfrm>
            <a:off x="8193570" y="4973289"/>
            <a:ext cx="0" cy="500951"/>
          </a:xfrm>
          <a:prstGeom prst="straightConnector1">
            <a:avLst/>
          </a:prstGeom>
          <a:ln w="19050">
            <a:solidFill>
              <a:srgbClr val="C0000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DD1FF8A5-BE2E-4627-A26B-9F7AD7EEE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81863"/>
              </p:ext>
            </p:extLst>
          </p:nvPr>
        </p:nvGraphicFramePr>
        <p:xfrm>
          <a:off x="6324491" y="5983992"/>
          <a:ext cx="2518306" cy="24384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-49.0 ~ 151.0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E0F4142-4DE2-446B-BC23-5BCA709A8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9150"/>
              </p:ext>
            </p:extLst>
          </p:nvPr>
        </p:nvGraphicFramePr>
        <p:xfrm>
          <a:off x="9007392" y="5862072"/>
          <a:ext cx="2518306" cy="487680"/>
        </p:xfrm>
        <a:graphic>
          <a:graphicData uri="http://schemas.openxmlformats.org/drawingml/2006/table">
            <a:tbl>
              <a:tblPr/>
              <a:tblGrid>
                <a:gridCol w="941803">
                  <a:extLst>
                    <a:ext uri="{9D8B030D-6E8A-4147-A177-3AD203B41FA5}">
                      <a16:colId xmlns:a16="http://schemas.microsoft.com/office/drawing/2014/main" val="3066056689"/>
                    </a:ext>
                  </a:extLst>
                </a:gridCol>
                <a:gridCol w="1576503">
                  <a:extLst>
                    <a:ext uri="{9D8B030D-6E8A-4147-A177-3AD203B41FA5}">
                      <a16:colId xmlns:a16="http://schemas.microsoft.com/office/drawing/2014/main" val="27135884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upper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1294.5 ~ 1348.5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43643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22860" marR="22860" marT="15240" marB="1524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862.01 ~ 871.01</a:t>
                      </a:r>
                    </a:p>
                  </a:txBody>
                  <a:tcPr marL="22860" marR="22860" marT="15240" marB="1524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969855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E7EC44-E2ED-47D1-9401-3EF2F3EDC6A2}"/>
              </a:ext>
            </a:extLst>
          </p:cNvPr>
          <p:cNvSpPr/>
          <p:nvPr/>
        </p:nvSpPr>
        <p:spPr bwMode="auto">
          <a:xfrm>
            <a:off x="623890" y="1364744"/>
            <a:ext cx="532764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주요 변수 추출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A0D806-F446-471B-8C9A-CA897377F256}"/>
              </a:ext>
            </a:extLst>
          </p:cNvPr>
          <p:cNvSpPr/>
          <p:nvPr/>
        </p:nvSpPr>
        <p:spPr>
          <a:xfrm>
            <a:off x="623888" y="1847368"/>
            <a:ext cx="5327648" cy="105649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공정 별 변수에 대하여 양품과 불량 간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차이를 확인</a:t>
            </a: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sample t-test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양품과 불량 간 변수의 평균 차를 </a:t>
            </a:r>
            <a:b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검증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3AAB614F-A5A4-4719-9932-B8F0A6BF3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6163"/>
              </p:ext>
            </p:extLst>
          </p:nvPr>
        </p:nvGraphicFramePr>
        <p:xfrm>
          <a:off x="641348" y="2980149"/>
          <a:ext cx="5292728" cy="3505200"/>
        </p:xfrm>
        <a:graphic>
          <a:graphicData uri="http://schemas.openxmlformats.org/drawingml/2006/table">
            <a:tbl>
              <a:tblPr/>
              <a:tblGrid>
                <a:gridCol w="1451612">
                  <a:extLst>
                    <a:ext uri="{9D8B030D-6E8A-4147-A177-3AD203B41FA5}">
                      <a16:colId xmlns:a16="http://schemas.microsoft.com/office/drawing/2014/main" val="386280185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10102874"/>
                    </a:ext>
                  </a:extLst>
                </a:gridCol>
                <a:gridCol w="1819276">
                  <a:extLst>
                    <a:ext uri="{9D8B030D-6E8A-4147-A177-3AD203B41FA5}">
                      <a16:colId xmlns:a16="http://schemas.microsoft.com/office/drawing/2014/main" val="2964491900"/>
                    </a:ext>
                  </a:extLst>
                </a:gridCol>
              </a:tblGrid>
              <a:tr h="1718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공정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b="1" dirty="0">
                          <a:effectLst/>
                        </a:rPr>
                        <a:t>변수</a:t>
                      </a:r>
                      <a:endParaRPr lang="en-US" sz="14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P-value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51037"/>
                  </a:ext>
                </a:extLst>
              </a:tr>
              <a:tr h="14731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Oxidation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Temp_Oxid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973676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ppm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43505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Pressure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716313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Thickness</a:t>
                      </a: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8804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Resist_target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026255"/>
                  </a:ext>
                </a:extLst>
              </a:tr>
              <a:tr h="14731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Photo_softbake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Temp_HMDS_bake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0.017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039075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Spin1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0.002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01964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Spin 3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0.005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13902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Photoresist_bake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752769"/>
                  </a:ext>
                </a:extLst>
              </a:tr>
              <a:tr h="14731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Photo_litho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temp_softbake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5344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Line_CD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873588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Thin F4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169346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Temp 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741481"/>
                  </a:ext>
                </a:extLst>
              </a:tr>
              <a:tr h="14731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Etching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Source_Power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0.029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690407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</a:rPr>
                        <a:t>Selectivity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0.01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42887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algn="ctr" rtl="0" fontAlgn="ctr"/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etching_rate_total</a:t>
                      </a:r>
                      <a:endParaRPr lang="en-US" sz="1200" b="1" dirty="0">
                        <a:effectLst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</a:t>
                      </a:r>
                    </a:p>
                  </a:txBody>
                  <a:tcPr marL="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46880"/>
                  </a:ext>
                </a:extLst>
              </a:tr>
              <a:tr h="147312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300" b="1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Ion_Implantation</a:t>
                      </a:r>
                      <a:endParaRPr lang="en-US" sz="1300" b="1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Temp_implantation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0.001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94549"/>
                  </a:ext>
                </a:extLst>
              </a:tr>
              <a:tr h="1473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err="1">
                          <a:effectLst/>
                        </a:rPr>
                        <a:t>RTA_Temp</a:t>
                      </a:r>
                      <a:endParaRPr lang="en-US" sz="1200" b="1" dirty="0">
                        <a:effectLst/>
                      </a:endParaRPr>
                    </a:p>
                  </a:txBody>
                  <a:tcPr marL="17267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0.027</a:t>
                      </a:r>
                    </a:p>
                  </a:txBody>
                  <a:tcPr marL="0" marR="17267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197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20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7B40-168D-45FD-97F1-6223D6CFC30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DADC1DC-1DC9-4481-AA24-C9BC491E6EA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85241D39-C044-49F4-9A41-AA9C643CCA6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BC4B5950-D945-4939-B882-0FCECE640A4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8FF65D2-3F77-4DEC-8AC9-7BB4DCAC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BF1DD1-1606-46BD-8552-A9A22FFF0AE9}"/>
              </a:ext>
            </a:extLst>
          </p:cNvPr>
          <p:cNvSpPr/>
          <p:nvPr/>
        </p:nvSpPr>
        <p:spPr>
          <a:xfrm>
            <a:off x="623888" y="1341438"/>
            <a:ext cx="9688512" cy="4073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 </a:t>
            </a:r>
            <a:r>
              <a:rPr lang="ko-KR" altLang="en-US" dirty="0" err="1"/>
              <a:t>갑ㅜ</a:t>
            </a:r>
            <a:endParaRPr lang="en-US" altLang="ko-KR" dirty="0"/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분석결과에 넣고</a:t>
            </a:r>
            <a:r>
              <a:rPr lang="en-US" altLang="ko-KR" dirty="0"/>
              <a:t>, </a:t>
            </a:r>
            <a:r>
              <a:rPr lang="ko-KR" altLang="en-US" dirty="0"/>
              <a:t>시스템을 만드는 것은 개선안</a:t>
            </a:r>
          </a:p>
        </p:txBody>
      </p:sp>
    </p:spTree>
    <p:extLst>
      <p:ext uri="{BB962C8B-B14F-4D97-AF65-F5344CB8AC3E}">
        <p14:creationId xmlns:p14="http://schemas.microsoft.com/office/powerpoint/2010/main" val="287883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B8E208CC-377E-4600-A565-224ACD0FAEE0}"/>
              </a:ext>
            </a:extLst>
          </p:cNvPr>
          <p:cNvGraphicFramePr>
            <a:graphicFrameLocks/>
          </p:cNvGraphicFramePr>
          <p:nvPr/>
        </p:nvGraphicFramePr>
        <p:xfrm>
          <a:off x="1538265" y="4553402"/>
          <a:ext cx="3229419" cy="237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23888" y="126563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산업 국내 기업 투자 금액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167966" y="126563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투자 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12203" y="4275062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점유율의 변화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EFB0B-EB0A-46FE-8958-DF20B138D141}"/>
              </a:ext>
            </a:extLst>
          </p:cNvPr>
          <p:cNvSpPr txBox="1"/>
          <p:nvPr/>
        </p:nvSpPr>
        <p:spPr bwMode="auto">
          <a:xfrm flipH="1">
            <a:off x="6156280" y="4275062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당사의 상황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167437" y="1658065"/>
            <a:ext cx="5400674" cy="202155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12203" y="4645898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287F24-6937-4978-B3BD-E4B80C5383AC}"/>
              </a:ext>
            </a:extLst>
          </p:cNvPr>
          <p:cNvSpPr/>
          <p:nvPr/>
        </p:nvSpPr>
        <p:spPr>
          <a:xfrm>
            <a:off x="6155751" y="4674952"/>
            <a:ext cx="5400674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23889" y="1652776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3318522" y="531956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BFBC8-1654-A340-AD1F-7D7B4868E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46" y="1739113"/>
            <a:ext cx="4488781" cy="163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1597D-081F-484B-BEF6-947333C78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53" y="3383151"/>
            <a:ext cx="2934182" cy="1893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BB72FF-5935-B14C-AA60-4F1721ECE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3" y="1920439"/>
            <a:ext cx="707766" cy="228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BC279-E2C1-F841-8C2C-3D0E3E95A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75" y="1744637"/>
            <a:ext cx="2466554" cy="17403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421300" y="2665887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1E5EDE5-935C-9949-984A-503A380778C4}"/>
              </a:ext>
            </a:extLst>
          </p:cNvPr>
          <p:cNvGraphicFramePr/>
          <p:nvPr/>
        </p:nvGraphicFramePr>
        <p:xfrm>
          <a:off x="8804729" y="1659831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8B7D8ACC-C893-1E46-8F03-625E8144C8F1}"/>
              </a:ext>
            </a:extLst>
          </p:cNvPr>
          <p:cNvGraphicFramePr/>
          <p:nvPr/>
        </p:nvGraphicFramePr>
        <p:xfrm>
          <a:off x="6211605" y="4630060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531E14-FB30-6043-80DB-B137748599D7}"/>
              </a:ext>
            </a:extLst>
          </p:cNvPr>
          <p:cNvSpPr txBox="1"/>
          <p:nvPr/>
        </p:nvSpPr>
        <p:spPr bwMode="auto">
          <a:xfrm>
            <a:off x="299609" y="775364"/>
            <a:ext cx="11449905" cy="416787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국내외 반도체 기업들의 기술력 강화를 위한 공격적인 기술 투자로 인하여 </a:t>
            </a:r>
            <a:r>
              <a:rPr kumimoji="1" lang="ko-KR" altLang="en-US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자사의 위협적인 요인으로 작용함에 따라</a:t>
            </a:r>
            <a:endParaRPr kumimoji="1" lang="en-US" altLang="ko-KR" sz="16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  <a:p>
            <a:r>
              <a:rPr kumimoji="1" lang="en-US" altLang="ko-KR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   </a:t>
            </a:r>
            <a:r>
              <a:rPr kumimoji="1" lang="ko-KR" altLang="en-US" sz="1600" b="1" i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기술 경쟁력 향상 방안이 필요함</a:t>
            </a:r>
            <a:endParaRPr kumimoji="1" lang="ko-Kore-KR" altLang="en-US" sz="1600" b="1" i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5FCDC1-1363-A64D-B80F-1678E118E76E}"/>
              </a:ext>
            </a:extLst>
          </p:cNvPr>
          <p:cNvSpPr txBox="1"/>
          <p:nvPr/>
        </p:nvSpPr>
        <p:spPr bwMode="auto">
          <a:xfrm>
            <a:off x="147218" y="3779441"/>
            <a:ext cx="11254943" cy="414295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36000" rIns="43200" bIns="72000" anchor="ctr"/>
          <a:lstStyle/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</a:t>
            </a:r>
            <a:r>
              <a:rPr kumimoji="1" lang="en-US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반도체 선도기업의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시장 독점화로 인하여 당사의 매출 상승률도 둔화됨에 따라 원가 절감을 통한 경쟁력 향상 필요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11" name="Picture 4" descr="달라진 삼성] 반도체는 &amp;#39;10나노&amp;#39; 진격, 스마트폰은 &amp;#39;갤럭시S6&amp;#39;로 위기 돌파 - 이투데이">
            <a:extLst>
              <a:ext uri="{FF2B5EF4-FFF2-40B4-BE49-F238E27FC236}">
                <a16:creationId xmlns:a16="http://schemas.microsoft.com/office/drawing/2014/main" id="{4AE95310-775A-6746-9153-F04F1C83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" y="4725708"/>
            <a:ext cx="1986350" cy="16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삼성 파운드리 샌드위치 될까… 中⋅대만 반도체 아버지들의 공통 코드 - 조선비즈">
            <a:extLst>
              <a:ext uri="{FF2B5EF4-FFF2-40B4-BE49-F238E27FC236}">
                <a16:creationId xmlns:a16="http://schemas.microsoft.com/office/drawing/2014/main" id="{4544DD4E-E9DE-EE43-A7E5-3386D456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89" y="4725803"/>
            <a:ext cx="2919301" cy="16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CE852D-730C-474D-A2B0-417E058D5133}"/>
              </a:ext>
            </a:extLst>
          </p:cNvPr>
          <p:cNvSpPr txBox="1"/>
          <p:nvPr/>
        </p:nvSpPr>
        <p:spPr>
          <a:xfrm>
            <a:off x="1678253" y="6332461"/>
            <a:ext cx="30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탑</a:t>
            </a:r>
            <a:r>
              <a:rPr kumimoji="1" lang="en-US" altLang="ko-KR" sz="1600" b="1" dirty="0"/>
              <a:t>3</a:t>
            </a:r>
            <a:r>
              <a:rPr kumimoji="1" lang="ko-KR" altLang="en-US" sz="1600" b="1" dirty="0"/>
              <a:t>의 점유율 </a:t>
            </a:r>
            <a:r>
              <a:rPr kumimoji="1" lang="en-US" altLang="ko-KR" sz="1600" b="1" dirty="0"/>
              <a:t>64.4%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-&gt;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77.7%</a:t>
            </a:r>
            <a:endParaRPr kumimoji="1" lang="ko-Kore-KR" altLang="en-US" sz="1600" b="1" dirty="0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CB043F44-C0E3-4245-84DB-18537B5ADAAF}"/>
              </a:ext>
            </a:extLst>
          </p:cNvPr>
          <p:cNvGraphicFramePr/>
          <p:nvPr/>
        </p:nvGraphicFramePr>
        <p:xfrm>
          <a:off x="6431326" y="4674137"/>
          <a:ext cx="4849523" cy="202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87E5D7-74C6-E448-93A2-C588D28642BE}"/>
              </a:ext>
            </a:extLst>
          </p:cNvPr>
          <p:cNvCxnSpPr>
            <a:cxnSpLocks/>
          </p:cNvCxnSpPr>
          <p:nvPr/>
        </p:nvCxnSpPr>
        <p:spPr>
          <a:xfrm>
            <a:off x="7501052" y="5240552"/>
            <a:ext cx="2908527" cy="53816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65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11">
            <a:extLst>
              <a:ext uri="{FF2B5EF4-FFF2-40B4-BE49-F238E27FC236}">
                <a16:creationId xmlns:a16="http://schemas.microsoft.com/office/drawing/2014/main" id="{E69DD57A-5DCF-49D2-9AA5-4AF7834E9A3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40558" y="443288"/>
            <a:ext cx="310884" cy="824753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27823" y="800241"/>
            <a:ext cx="1074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관리도를 통해 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공정 안정 여부를 구분하였으나</a:t>
            </a:r>
            <a:r>
              <a:rPr kumimoji="1"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공정의 부하수준과 불량률에는 큰 상관성이 없음</a:t>
            </a:r>
            <a:endParaRPr kumimoji="1" lang="ko-Kore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23889" y="1350992"/>
            <a:ext cx="1094422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76091" y="1787703"/>
            <a:ext cx="6857489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path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공정 안정 여부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7744857" y="1787703"/>
            <a:ext cx="3805611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ko-KR" altLang="en-US" sz="1600" b="1" dirty="0"/>
              <a:t>부하수준에 따른 불량률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D1C166-9DAB-4EB9-A476-D41D4225BA4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03" y="2630468"/>
            <a:ext cx="2778328" cy="16378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35576A6-1172-40BD-9E9F-7478098B562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94" y="2638018"/>
            <a:ext cx="2778328" cy="1630335"/>
          </a:xfrm>
          <a:prstGeom prst="rect">
            <a:avLst/>
          </a:prstGeom>
        </p:spPr>
      </p:pic>
      <p:sp>
        <p:nvSpPr>
          <p:cNvPr id="32" name="모서리가 둥근 직사각형 71">
            <a:extLst>
              <a:ext uri="{FF2B5EF4-FFF2-40B4-BE49-F238E27FC236}">
                <a16:creationId xmlns:a16="http://schemas.microsoft.com/office/drawing/2014/main" id="{4CA32C85-E4FC-4F06-952D-F9F315694C71}"/>
              </a:ext>
            </a:extLst>
          </p:cNvPr>
          <p:cNvSpPr/>
          <p:nvPr/>
        </p:nvSpPr>
        <p:spPr>
          <a:xfrm>
            <a:off x="658162" y="2588426"/>
            <a:ext cx="3375704" cy="176156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72">
            <a:extLst>
              <a:ext uri="{FF2B5EF4-FFF2-40B4-BE49-F238E27FC236}">
                <a16:creationId xmlns:a16="http://schemas.microsoft.com/office/drawing/2014/main" id="{B985810E-A625-490F-A985-1EFDC24F2D79}"/>
              </a:ext>
            </a:extLst>
          </p:cNvPr>
          <p:cNvSpPr/>
          <p:nvPr/>
        </p:nvSpPr>
        <p:spPr>
          <a:xfrm>
            <a:off x="4140882" y="2588426"/>
            <a:ext cx="3396353" cy="176156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9D30DA-4E32-4D41-AC21-AB0096B4BE04}"/>
              </a:ext>
            </a:extLst>
          </p:cNvPr>
          <p:cNvSpPr txBox="1"/>
          <p:nvPr/>
        </p:nvSpPr>
        <p:spPr bwMode="auto">
          <a:xfrm flipH="1">
            <a:off x="641169" y="2213339"/>
            <a:ext cx="3392696" cy="31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안정 공정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F3A5EC-0DE2-4B91-853D-4466B36E3060}"/>
              </a:ext>
            </a:extLst>
          </p:cNvPr>
          <p:cNvSpPr txBox="1"/>
          <p:nvPr/>
        </p:nvSpPr>
        <p:spPr bwMode="auto">
          <a:xfrm flipH="1">
            <a:off x="4140884" y="2213338"/>
            <a:ext cx="3392696" cy="313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>
                <a:latin typeface="맑은 고딕" panose="020B0503020000020004" pitchFamily="50" charset="-127"/>
                <a:ea typeface="맑은 고딕" panose="020B0503020000020004" pitchFamily="50" charset="-127"/>
              </a:rPr>
              <a:t>불안정 공정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4005EF-BD7C-4AE8-9617-F8D70D4A572A}"/>
              </a:ext>
            </a:extLst>
          </p:cNvPr>
          <p:cNvSpPr/>
          <p:nvPr/>
        </p:nvSpPr>
        <p:spPr>
          <a:xfrm>
            <a:off x="7746580" y="2213338"/>
            <a:ext cx="3805611" cy="21366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6C91223-354C-4F41-838F-BEE275A58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401" y="4174600"/>
            <a:ext cx="3614329" cy="232183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01867F19-E4CB-4F68-84F6-A50940BCF72D}"/>
              </a:ext>
            </a:extLst>
          </p:cNvPr>
          <p:cNvSpPr/>
          <p:nvPr/>
        </p:nvSpPr>
        <p:spPr>
          <a:xfrm>
            <a:off x="623888" y="4787172"/>
            <a:ext cx="10928304" cy="170252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374B11-006E-4FDC-9EA1-50269CDEF7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071" r="4330" b="4665"/>
          <a:stretch/>
        </p:blipFill>
        <p:spPr>
          <a:xfrm>
            <a:off x="6476156" y="4213822"/>
            <a:ext cx="3453806" cy="22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3B2FC-C9BE-43C8-90C1-F3A6911F587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2886879B-1927-4C9F-A707-4F9DCE96B91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1EF713B2-36E8-4FF8-B2B6-B325C7F99D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35D61ADB-CB91-4EA7-B0D7-D267C051A4A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A56F0B02-FAF7-4BD8-B513-D47F73BAB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EEAA7C-D6F7-41FC-9F80-78C0BAA4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888013"/>
            <a:ext cx="5088178" cy="32686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FB3B22-1F8C-4C9F-B33A-3F8174E42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3071" r="4330" b="4665"/>
          <a:stretch/>
        </p:blipFill>
        <p:spPr>
          <a:xfrm>
            <a:off x="6380305" y="943229"/>
            <a:ext cx="4862197" cy="3158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74DA6E-460D-43CB-9379-48EA0CACA109}"/>
              </a:ext>
            </a:extLst>
          </p:cNvPr>
          <p:cNvSpPr txBox="1"/>
          <p:nvPr/>
        </p:nvSpPr>
        <p:spPr>
          <a:xfrm>
            <a:off x="1604682" y="4437529"/>
            <a:ext cx="963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가동횟수가 늘어난다고 불량률이 늘어나지는 않음</a:t>
            </a:r>
            <a:r>
              <a:rPr lang="en-US" altLang="ko-KR" dirty="0"/>
              <a:t>(</a:t>
            </a:r>
            <a:r>
              <a:rPr lang="ko-KR" altLang="en-US" dirty="0"/>
              <a:t>그래프로 탐색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Outlier</a:t>
            </a:r>
            <a:r>
              <a:rPr lang="ko-KR" altLang="en-US" dirty="0"/>
              <a:t>가 늘어난다고</a:t>
            </a:r>
            <a:r>
              <a:rPr lang="en-US" altLang="ko-KR" dirty="0"/>
              <a:t>(</a:t>
            </a:r>
            <a:r>
              <a:rPr lang="ko-KR" altLang="en-US" dirty="0"/>
              <a:t>공정이 </a:t>
            </a:r>
            <a:r>
              <a:rPr lang="ko-KR" altLang="en-US" dirty="0" err="1"/>
              <a:t>과부화된다고</a:t>
            </a:r>
            <a:r>
              <a:rPr lang="en-US" altLang="ko-KR" dirty="0"/>
              <a:t>) </a:t>
            </a:r>
            <a:r>
              <a:rPr lang="ko-KR" altLang="en-US" dirty="0"/>
              <a:t>불량률이 늘어나지는 않음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311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BA432-9386-4FF0-A9B0-2D7765A7D9E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DC35EAE7-4312-4CEF-9306-28B3C101B520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58B2F754-CC16-410F-8CA4-92BC6DC47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F0AE4CD5-9D72-4F2E-80B2-0783F7F2A5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C34AD13-7E8B-444B-8309-2E4458F0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79017-36A7-40E1-A0F7-7BA2446B59A4}"/>
              </a:ext>
            </a:extLst>
          </p:cNvPr>
          <p:cNvSpPr txBox="1"/>
          <p:nvPr/>
        </p:nvSpPr>
        <p:spPr>
          <a:xfrm>
            <a:off x="623888" y="800100"/>
            <a:ext cx="1017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경로 별 공정 </a:t>
            </a:r>
            <a:r>
              <a:rPr lang="ko-KR" altLang="en-US" dirty="0" err="1"/>
              <a:t>부하량에</a:t>
            </a:r>
            <a:r>
              <a:rPr lang="ko-KR" altLang="en-US" dirty="0"/>
              <a:t> 대한 관리도 분석 결과</a:t>
            </a:r>
            <a:r>
              <a:rPr lang="en-US" altLang="ko-KR" dirty="0"/>
              <a:t>, </a:t>
            </a:r>
            <a:r>
              <a:rPr lang="ko-KR" altLang="en-US" dirty="0"/>
              <a:t>부하가 많이 발생하는 경로를 확인 </a:t>
            </a:r>
            <a:endParaRPr lang="en-US" altLang="ko-KR" dirty="0"/>
          </a:p>
          <a:p>
            <a:r>
              <a:rPr lang="en-US" altLang="ko-KR" dirty="0"/>
              <a:t>	-&gt; </a:t>
            </a:r>
            <a:r>
              <a:rPr lang="ko-KR" altLang="en-US" dirty="0"/>
              <a:t>공정의 최적 경로 계산 알고리즘 개발을 통해</a:t>
            </a:r>
            <a:r>
              <a:rPr lang="en-US" altLang="ko-KR" dirty="0"/>
              <a:t>, </a:t>
            </a:r>
            <a:r>
              <a:rPr lang="ko-KR" altLang="en-US" dirty="0"/>
              <a:t>특정 경로의 </a:t>
            </a:r>
            <a:r>
              <a:rPr lang="ko-KR" altLang="en-US" dirty="0" err="1"/>
              <a:t>부하량</a:t>
            </a:r>
            <a:r>
              <a:rPr lang="ko-KR" altLang="en-US" dirty="0"/>
              <a:t> 조절이 필요함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A7DE1E-A0A5-4C6E-964F-C7FCFD22247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47" y="2380303"/>
            <a:ext cx="2778328" cy="1637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6635E6-5C7B-4BC2-B445-6BB23537994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38" y="4633265"/>
            <a:ext cx="2778328" cy="1630335"/>
          </a:xfrm>
          <a:prstGeom prst="rect">
            <a:avLst/>
          </a:prstGeom>
        </p:spPr>
      </p:pic>
      <p:sp>
        <p:nvSpPr>
          <p:cNvPr id="10" name="모서리가 둥근 직사각형 71">
            <a:extLst>
              <a:ext uri="{FF2B5EF4-FFF2-40B4-BE49-F238E27FC236}">
                <a16:creationId xmlns:a16="http://schemas.microsoft.com/office/drawing/2014/main" id="{81B003A1-1F30-4BC3-84EF-B97E3586F604}"/>
              </a:ext>
            </a:extLst>
          </p:cNvPr>
          <p:cNvSpPr/>
          <p:nvPr/>
        </p:nvSpPr>
        <p:spPr>
          <a:xfrm>
            <a:off x="769306" y="2338261"/>
            <a:ext cx="3375704" cy="1761565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72">
            <a:extLst>
              <a:ext uri="{FF2B5EF4-FFF2-40B4-BE49-F238E27FC236}">
                <a16:creationId xmlns:a16="http://schemas.microsoft.com/office/drawing/2014/main" id="{7DEBD9D3-B2CC-403B-BB5D-724788629F6E}"/>
              </a:ext>
            </a:extLst>
          </p:cNvPr>
          <p:cNvSpPr/>
          <p:nvPr/>
        </p:nvSpPr>
        <p:spPr>
          <a:xfrm>
            <a:off x="757326" y="4583673"/>
            <a:ext cx="3396353" cy="1761565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F7F2A-0DB6-4897-9B02-07218536048A}"/>
              </a:ext>
            </a:extLst>
          </p:cNvPr>
          <p:cNvSpPr txBox="1"/>
          <p:nvPr/>
        </p:nvSpPr>
        <p:spPr bwMode="auto">
          <a:xfrm flipH="1">
            <a:off x="752313" y="1963174"/>
            <a:ext cx="3392696" cy="31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 공정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EB4F1-F51F-4459-871A-29EBBEFC9DF0}"/>
              </a:ext>
            </a:extLst>
          </p:cNvPr>
          <p:cNvSpPr txBox="1"/>
          <p:nvPr/>
        </p:nvSpPr>
        <p:spPr bwMode="auto">
          <a:xfrm flipH="1">
            <a:off x="757328" y="4208585"/>
            <a:ext cx="3392696" cy="313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과부하 공정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917DC6-CA73-4805-ABD2-D536B80E9088}"/>
              </a:ext>
            </a:extLst>
          </p:cNvPr>
          <p:cNvSpPr/>
          <p:nvPr/>
        </p:nvSpPr>
        <p:spPr>
          <a:xfrm>
            <a:off x="615218" y="1527831"/>
            <a:ext cx="3702782" cy="32658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r>
              <a:rPr lang="ko-KR" altLang="en-US" dirty="0"/>
              <a:t>관리도를 통한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9D118A-102E-499A-A76D-46D0CB6FCEBE}"/>
              </a:ext>
            </a:extLst>
          </p:cNvPr>
          <p:cNvSpPr/>
          <p:nvPr/>
        </p:nvSpPr>
        <p:spPr>
          <a:xfrm>
            <a:off x="615218" y="1841295"/>
            <a:ext cx="3702782" cy="4630625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FF83701-1D92-4C0C-AAB9-682454829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70478"/>
              </p:ext>
            </p:extLst>
          </p:nvPr>
        </p:nvGraphicFramePr>
        <p:xfrm>
          <a:off x="4627012" y="4208585"/>
          <a:ext cx="3506404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601">
                  <a:extLst>
                    <a:ext uri="{9D8B030D-6E8A-4147-A177-3AD203B41FA5}">
                      <a16:colId xmlns:a16="http://schemas.microsoft.com/office/drawing/2014/main" val="3595783851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3458926484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1355950442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2162008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Path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Count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Outlier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Outlier Ratio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02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22222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891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32222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2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13222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8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/>
                        <a:t>23222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95456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973E964-6EEB-4F58-8D38-E6AA3A0F4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07312"/>
              </p:ext>
            </p:extLst>
          </p:nvPr>
        </p:nvGraphicFramePr>
        <p:xfrm>
          <a:off x="8284612" y="4208585"/>
          <a:ext cx="3506404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601">
                  <a:extLst>
                    <a:ext uri="{9D8B030D-6E8A-4147-A177-3AD203B41FA5}">
                      <a16:colId xmlns:a16="http://schemas.microsoft.com/office/drawing/2014/main" val="3595783851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3458926484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1355950442"/>
                    </a:ext>
                  </a:extLst>
                </a:gridCol>
                <a:gridCol w="876601">
                  <a:extLst>
                    <a:ext uri="{9D8B030D-6E8A-4147-A177-3AD203B41FA5}">
                      <a16:colId xmlns:a16="http://schemas.microsoft.com/office/drawing/2014/main" val="2162008081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Path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Count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Outlier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Outlier Ratio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02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891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2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8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954563"/>
                  </a:ext>
                </a:extLst>
              </a:tr>
            </a:tbl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FAF7AC9D-B3AB-4161-954C-A8372D026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447168"/>
              </p:ext>
            </p:extLst>
          </p:nvPr>
        </p:nvGraphicFramePr>
        <p:xfrm>
          <a:off x="4644941" y="1527830"/>
          <a:ext cx="3506404" cy="2571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02C855B-0E7A-4BD9-8F22-3F493FA7A89A}"/>
              </a:ext>
            </a:extLst>
          </p:cNvPr>
          <p:cNvSpPr txBox="1"/>
          <p:nvPr/>
        </p:nvSpPr>
        <p:spPr>
          <a:xfrm>
            <a:off x="4627012" y="6103425"/>
            <a:ext cx="3488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▲ 주요 안정 공정의 </a:t>
            </a:r>
            <a:r>
              <a:rPr lang="ko-KR" altLang="en-US" sz="1100" b="1" dirty="0" err="1"/>
              <a:t>부하량</a:t>
            </a:r>
            <a:r>
              <a:rPr lang="ko-KR" altLang="en-US" sz="1100" b="1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8F253B-E113-43FB-B5EA-DB0A52CD2CE6}"/>
              </a:ext>
            </a:extLst>
          </p:cNvPr>
          <p:cNvSpPr txBox="1"/>
          <p:nvPr/>
        </p:nvSpPr>
        <p:spPr>
          <a:xfrm>
            <a:off x="8293576" y="6083628"/>
            <a:ext cx="3488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▲ 주요 과부하 공정의 </a:t>
            </a:r>
            <a:r>
              <a:rPr lang="ko-KR" altLang="en-US" sz="1100" b="1" dirty="0" err="1"/>
              <a:t>부하량</a:t>
            </a:r>
            <a:r>
              <a:rPr lang="ko-KR" altLang="en-US" sz="1100" b="1" dirty="0"/>
              <a:t> </a:t>
            </a:r>
          </a:p>
        </p:txBody>
      </p:sp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B6BB757A-E9AA-4EBE-A6C3-1AE80061C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642004"/>
              </p:ext>
            </p:extLst>
          </p:nvPr>
        </p:nvGraphicFramePr>
        <p:xfrm>
          <a:off x="8098192" y="1527830"/>
          <a:ext cx="3506404" cy="2605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65523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B8E208CC-377E-4600-A565-224ACD0FAEE0}"/>
              </a:ext>
            </a:extLst>
          </p:cNvPr>
          <p:cNvGraphicFramePr>
            <a:graphicFrameLocks/>
          </p:cNvGraphicFramePr>
          <p:nvPr/>
        </p:nvGraphicFramePr>
        <p:xfrm>
          <a:off x="1532281" y="4445596"/>
          <a:ext cx="3229419" cy="237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16169" y="1192029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반도체 기업 투자 금액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228078" y="1192029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투자 금액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15994" y="4114225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점유율의 변화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EFB0B-EB0A-46FE-8958-DF20B138D141}"/>
              </a:ext>
            </a:extLst>
          </p:cNvPr>
          <p:cNvSpPr txBox="1"/>
          <p:nvPr/>
        </p:nvSpPr>
        <p:spPr bwMode="auto">
          <a:xfrm flipH="1">
            <a:off x="6228078" y="4114225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당사의 매출 상승률 추이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228254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16169" y="4542153"/>
            <a:ext cx="5327650" cy="19968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287F24-6937-4978-B3BD-E4B80C5383AC}"/>
              </a:ext>
            </a:extLst>
          </p:cNvPr>
          <p:cNvSpPr/>
          <p:nvPr/>
        </p:nvSpPr>
        <p:spPr>
          <a:xfrm>
            <a:off x="6228078" y="4541695"/>
            <a:ext cx="5328000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16170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3312538" y="521175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DBFBC8-1654-A340-AD1F-7D7B4868E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9" y="1698490"/>
            <a:ext cx="4488781" cy="163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91597D-081F-484B-BEF6-947333C78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66" y="3342528"/>
            <a:ext cx="2934182" cy="1893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BB72FF-5935-B14C-AA60-4F1721ECE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6" y="1878462"/>
            <a:ext cx="707766" cy="228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BC279-E2C1-F841-8C2C-3D0E3E95A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61" y="1729145"/>
            <a:ext cx="2466554" cy="174033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409613" y="2623910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1E5EDE5-935C-9949-984A-503A38077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065236"/>
              </p:ext>
            </p:extLst>
          </p:nvPr>
        </p:nvGraphicFramePr>
        <p:xfrm>
          <a:off x="8813015" y="1622125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8B7D8ACC-C893-1E46-8F03-625E8144C8F1}"/>
              </a:ext>
            </a:extLst>
          </p:cNvPr>
          <p:cNvGraphicFramePr/>
          <p:nvPr/>
        </p:nvGraphicFramePr>
        <p:xfrm>
          <a:off x="6205621" y="4522254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531E14-FB30-6043-80DB-B137748599D7}"/>
              </a:ext>
            </a:extLst>
          </p:cNvPr>
          <p:cNvSpPr txBox="1"/>
          <p:nvPr/>
        </p:nvSpPr>
        <p:spPr bwMode="auto">
          <a:xfrm>
            <a:off x="336000" y="793561"/>
            <a:ext cx="11520000" cy="432000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 기업들의 공격적인 투자로 인하여 자사의 위협적인 요인으로 작용함에 따라</a:t>
            </a:r>
            <a:r>
              <a:rPr kumimoji="1"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</a:t>
            </a:r>
            <a:r>
              <a:rPr kumimoji="1"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기술 경쟁력 향상 방안 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pic>
        <p:nvPicPr>
          <p:cNvPr id="11" name="Picture 4" descr="달라진 삼성] 반도체는 &amp;#39;10나노&amp;#39; 진격, 스마트폰은 &amp;#39;갤럭시S6&amp;#39;로 위기 돌파 - 이투데이">
            <a:extLst>
              <a:ext uri="{FF2B5EF4-FFF2-40B4-BE49-F238E27FC236}">
                <a16:creationId xmlns:a16="http://schemas.microsoft.com/office/drawing/2014/main" id="{4AE95310-775A-6746-9153-F04F1C83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50" y="4592858"/>
            <a:ext cx="1986350" cy="16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삼성 파운드리 샌드위치 될까… 中⋅대만 반도체 아버지들의 공통 코드 - 조선비즈">
            <a:extLst>
              <a:ext uri="{FF2B5EF4-FFF2-40B4-BE49-F238E27FC236}">
                <a16:creationId xmlns:a16="http://schemas.microsoft.com/office/drawing/2014/main" id="{4544DD4E-E9DE-EE43-A7E5-3386D456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38" y="4592953"/>
            <a:ext cx="2919301" cy="16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CE852D-730C-474D-A2B0-417E058D5133}"/>
              </a:ext>
            </a:extLst>
          </p:cNvPr>
          <p:cNvSpPr txBox="1"/>
          <p:nvPr/>
        </p:nvSpPr>
        <p:spPr>
          <a:xfrm>
            <a:off x="1674502" y="6199611"/>
            <a:ext cx="30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>
                    <a:lumMod val="50000"/>
                  </a:schemeClr>
                </a:solidFill>
              </a:rPr>
              <a:t>탑</a:t>
            </a:r>
            <a:r>
              <a:rPr kumimoji="1"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kumimoji="1" lang="ko-KR" altLang="en-US" sz="1600" b="1" dirty="0"/>
              <a:t>의 점유율 </a:t>
            </a:r>
            <a:r>
              <a:rPr kumimoji="1" lang="en-US" altLang="ko-KR" sz="1600" b="1" dirty="0"/>
              <a:t>64.4%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-&gt;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77.7%</a:t>
            </a:r>
            <a:endParaRPr kumimoji="1" lang="ko-Kore-KR" alt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CB043F44-C0E3-4245-84DB-18537B5ADAAF}"/>
              </a:ext>
            </a:extLst>
          </p:cNvPr>
          <p:cNvGraphicFramePr/>
          <p:nvPr/>
        </p:nvGraphicFramePr>
        <p:xfrm>
          <a:off x="6427575" y="4541287"/>
          <a:ext cx="4849523" cy="202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087E5D7-74C6-E448-93A2-C588D28642BE}"/>
              </a:ext>
            </a:extLst>
          </p:cNvPr>
          <p:cNvCxnSpPr>
            <a:cxnSpLocks/>
          </p:cNvCxnSpPr>
          <p:nvPr/>
        </p:nvCxnSpPr>
        <p:spPr>
          <a:xfrm>
            <a:off x="7539318" y="5387788"/>
            <a:ext cx="2940423" cy="537883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0047B2-CBE4-A446-BE04-01DCAEAC35E1}"/>
              </a:ext>
            </a:extLst>
          </p:cNvPr>
          <p:cNvSpPr txBox="1"/>
          <p:nvPr/>
        </p:nvSpPr>
        <p:spPr bwMode="auto">
          <a:xfrm>
            <a:off x="336000" y="3710974"/>
            <a:ext cx="11520000" cy="432000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 선도기업의 시장 독점화로 인해 당사의 매출 상승률도 둔화됨에 따라 </a:t>
            </a:r>
            <a:r>
              <a:rPr kumimoji="1"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원가 절감을 통한 경쟁력 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향상 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43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E89-3936-48BB-8571-65E7E0B7EDC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7ECDD7E-500E-4391-947B-E3D8372D2888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8856B91-A5E2-4920-8A4B-5474700B4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EBF7964F-9201-41EB-A0BE-2EC2A391ABF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9141AD-2D4C-480F-8B84-B0D904B0880E}"/>
              </a:ext>
            </a:extLst>
          </p:cNvPr>
          <p:cNvSpPr txBox="1"/>
          <p:nvPr/>
        </p:nvSpPr>
        <p:spPr>
          <a:xfrm>
            <a:off x="734008" y="78622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공정의 불량률은 자사의 경쟁력에 직결되어 있음에도 불구하고 당사의 불량률은 타사 대비 </a:t>
            </a:r>
            <a:r>
              <a:rPr lang="en-US" altLang="ko-KR" sz="1600" b="1" dirty="0"/>
              <a:t>5~10% </a:t>
            </a:r>
            <a:r>
              <a:rPr lang="ko-KR" altLang="en-US" sz="1600" b="1" dirty="0"/>
              <a:t>높음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8A4BB-4257-4891-BCE9-D2912D8E1D67}"/>
              </a:ext>
            </a:extLst>
          </p:cNvPr>
          <p:cNvSpPr txBox="1"/>
          <p:nvPr/>
        </p:nvSpPr>
        <p:spPr>
          <a:xfrm>
            <a:off x="734006" y="3811903"/>
            <a:ext cx="10089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주문 급증으로 인해 자사의 공정 장비 가동률이 급격히 상승하며 불량률 증가 및 제조원가 효율 감소</a:t>
            </a:r>
            <a:endParaRPr lang="ko-KR" altLang="en-US" sz="1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02E44-9084-44EB-9374-EBB0B01CBA60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808D-21C7-46CC-9F4B-F1D20C0F7224}"/>
              </a:ext>
            </a:extLst>
          </p:cNvPr>
          <p:cNvCxnSpPr>
            <a:cxnSpLocks/>
          </p:cNvCxnSpPr>
          <p:nvPr/>
        </p:nvCxnSpPr>
        <p:spPr>
          <a:xfrm>
            <a:off x="663282" y="3840406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2C9C2-D10F-4AE1-93AE-E3E20809267A}"/>
              </a:ext>
            </a:extLst>
          </p:cNvPr>
          <p:cNvSpPr txBox="1"/>
          <p:nvPr/>
        </p:nvSpPr>
        <p:spPr bwMode="auto">
          <a:xfrm flipH="1">
            <a:off x="623888" y="119618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업계 불량률 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5704C-D87D-4EEA-9008-B43CF60B9FA5}"/>
              </a:ext>
            </a:extLst>
          </p:cNvPr>
          <p:cNvSpPr txBox="1"/>
          <p:nvPr/>
        </p:nvSpPr>
        <p:spPr bwMode="auto">
          <a:xfrm flipH="1">
            <a:off x="6167966" y="119618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490D4-4AD1-490E-849E-15E5615CE290}"/>
              </a:ext>
            </a:extLst>
          </p:cNvPr>
          <p:cNvSpPr txBox="1"/>
          <p:nvPr/>
        </p:nvSpPr>
        <p:spPr bwMode="auto">
          <a:xfrm flipH="1">
            <a:off x="623889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생산량에 따른 불량률 변화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5FD1-947E-419B-8AC2-8477FD5F7B29}"/>
              </a:ext>
            </a:extLst>
          </p:cNvPr>
          <p:cNvSpPr txBox="1"/>
          <p:nvPr/>
        </p:nvSpPr>
        <p:spPr bwMode="auto">
          <a:xfrm flipH="1">
            <a:off x="6167966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따른 제조원가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7BBF57-F833-4BCF-9A48-EEBB496242F1}"/>
              </a:ext>
            </a:extLst>
          </p:cNvPr>
          <p:cNvSpPr/>
          <p:nvPr/>
        </p:nvSpPr>
        <p:spPr>
          <a:xfrm>
            <a:off x="6167437" y="1623341"/>
            <a:ext cx="5400674" cy="157857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90999-8C8D-4B47-A05F-4956AB6C3C87}"/>
              </a:ext>
            </a:extLst>
          </p:cNvPr>
          <p:cNvSpPr/>
          <p:nvPr/>
        </p:nvSpPr>
        <p:spPr>
          <a:xfrm>
            <a:off x="623889" y="4633504"/>
            <a:ext cx="5400147" cy="1618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545B0A-E838-4512-B140-749E2DA432A5}"/>
              </a:ext>
            </a:extLst>
          </p:cNvPr>
          <p:cNvSpPr/>
          <p:nvPr/>
        </p:nvSpPr>
        <p:spPr>
          <a:xfrm>
            <a:off x="6167437" y="4662559"/>
            <a:ext cx="5400147" cy="159535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1E470-1BB8-4B6F-975F-9AE2441628E4}"/>
              </a:ext>
            </a:extLst>
          </p:cNvPr>
          <p:cNvSpPr/>
          <p:nvPr/>
        </p:nvSpPr>
        <p:spPr>
          <a:xfrm>
            <a:off x="623889" y="1618051"/>
            <a:ext cx="5400674" cy="158270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3592F762-34C8-4CD7-82BA-73D3DD540B52}"/>
              </a:ext>
            </a:extLst>
          </p:cNvPr>
          <p:cNvGraphicFramePr/>
          <p:nvPr/>
        </p:nvGraphicFramePr>
        <p:xfrm>
          <a:off x="915987" y="1786056"/>
          <a:ext cx="4816475" cy="150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971E53F-072D-41E3-9BC3-777284034A9D}"/>
              </a:ext>
            </a:extLst>
          </p:cNvPr>
          <p:cNvGraphicFramePr/>
          <p:nvPr/>
        </p:nvGraphicFramePr>
        <p:xfrm>
          <a:off x="6444797" y="1704021"/>
          <a:ext cx="4907416" cy="1582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718CDA-66BE-4D7C-ABF4-88960E856949}"/>
              </a:ext>
            </a:extLst>
          </p:cNvPr>
          <p:cNvSpPr txBox="1"/>
          <p:nvPr/>
        </p:nvSpPr>
        <p:spPr bwMode="auto">
          <a:xfrm>
            <a:off x="2138095" y="3254670"/>
            <a:ext cx="9430018" cy="3166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공정의 신뢰성 확보를 위해 불량률을 감소시키는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공정의 최적화 연구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3" name="AutoShape 448">
            <a:extLst>
              <a:ext uri="{FF2B5EF4-FFF2-40B4-BE49-F238E27FC236}">
                <a16:creationId xmlns:a16="http://schemas.microsoft.com/office/drawing/2014/main" id="{7732358A-C7B4-43DD-B86F-FB5DA514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3254597"/>
            <a:ext cx="2260675" cy="312069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4C979-C212-4751-BFCD-89B82F3728B6}"/>
              </a:ext>
            </a:extLst>
          </p:cNvPr>
          <p:cNvSpPr txBox="1"/>
          <p:nvPr/>
        </p:nvSpPr>
        <p:spPr bwMode="auto">
          <a:xfrm>
            <a:off x="2138095" y="6296040"/>
            <a:ext cx="9430018" cy="343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운영 효율성을 극대화하기 위해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최적 운전조건 및 불량의 원인 규명 및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5" name="AutoShape 448">
            <a:extLst>
              <a:ext uri="{FF2B5EF4-FFF2-40B4-BE49-F238E27FC236}">
                <a16:creationId xmlns:a16="http://schemas.microsoft.com/office/drawing/2014/main" id="{1128A2F4-468F-42DB-9B72-2822F160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6295618"/>
            <a:ext cx="2260675" cy="338096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734032-3F4B-4CC6-AA2E-733AE8AB7CE7}"/>
              </a:ext>
            </a:extLst>
          </p:cNvPr>
          <p:cNvGrpSpPr/>
          <p:nvPr/>
        </p:nvGrpSpPr>
        <p:grpSpPr>
          <a:xfrm>
            <a:off x="1382175" y="4669835"/>
            <a:ext cx="3883573" cy="1567841"/>
            <a:chOff x="1992994" y="5039699"/>
            <a:chExt cx="3883573" cy="1567841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39532000-52E0-4FCB-B0E1-322C216BDD2C}"/>
                </a:ext>
              </a:extLst>
            </p:cNvPr>
            <p:cNvGraphicFramePr/>
            <p:nvPr/>
          </p:nvGraphicFramePr>
          <p:xfrm>
            <a:off x="2049781" y="5178199"/>
            <a:ext cx="3816111" cy="12366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14:cNvPr>
                <p14:cNvContentPartPr/>
                <p14:nvPr/>
              </p14:nvContentPartPr>
              <p14:xfrm>
                <a:off x="2518839" y="5354838"/>
                <a:ext cx="3195242" cy="627888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9839" y="5345837"/>
                  <a:ext cx="3212881" cy="64552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4C4C15-ACC0-4205-93BC-2BF7155D3143}"/>
                </a:ext>
              </a:extLst>
            </p:cNvPr>
            <p:cNvSpPr txBox="1"/>
            <p:nvPr/>
          </p:nvSpPr>
          <p:spPr>
            <a:xfrm>
              <a:off x="5121232" y="633054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생산량</a:t>
              </a:r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BFC4FD-423D-4051-B2BE-D14F4B436563}"/>
                </a:ext>
              </a:extLst>
            </p:cNvPr>
            <p:cNvSpPr txBox="1"/>
            <p:nvPr/>
          </p:nvSpPr>
          <p:spPr>
            <a:xfrm>
              <a:off x="1992994" y="5039699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불량률</a:t>
              </a:r>
              <a:r>
                <a:rPr kumimoji="1" lang="en-US" altLang="ko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  <p:pic>
        <p:nvPicPr>
          <p:cNvPr id="3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FDF2C4E5-5536-4F9F-AE57-0B9831C7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6DECDA4-A3DE-4742-88A8-82B345B95148}"/>
              </a:ext>
            </a:extLst>
          </p:cNvPr>
          <p:cNvSpPr/>
          <p:nvPr/>
        </p:nvSpPr>
        <p:spPr>
          <a:xfrm>
            <a:off x="6795594" y="4849295"/>
            <a:ext cx="1452944" cy="11906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불량률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0.1%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↓</a:t>
            </a:r>
            <a:endParaRPr kumimoji="1" lang="ko-Kore-KR" altLang="en-US" b="1" dirty="0">
              <a:solidFill>
                <a:schemeClr val="tx1"/>
              </a:solidFill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0A868-8AAB-47E3-8D4B-A34A92194061}"/>
              </a:ext>
            </a:extLst>
          </p:cNvPr>
          <p:cNvSpPr txBox="1"/>
          <p:nvPr/>
        </p:nvSpPr>
        <p:spPr>
          <a:xfrm>
            <a:off x="8586552" y="4984058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제조 원가 효율 상승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087896-ABE7-4294-9406-477D8E02CA40}"/>
              </a:ext>
            </a:extLst>
          </p:cNvPr>
          <p:cNvSpPr txBox="1"/>
          <p:nvPr/>
        </p:nvSpPr>
        <p:spPr>
          <a:xfrm>
            <a:off x="8586552" y="553973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시간당 생산량 증가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6C590-C1AC-46AD-9BB2-63D79E3B6634}"/>
              </a:ext>
            </a:extLst>
          </p:cNvPr>
          <p:cNvSpPr txBox="1"/>
          <p:nvPr/>
        </p:nvSpPr>
        <p:spPr>
          <a:xfrm>
            <a:off x="884971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F34EE-A271-4CFE-A269-840545EC384D}"/>
              </a:ext>
            </a:extLst>
          </p:cNvPr>
          <p:cNvSpPr txBox="1"/>
          <p:nvPr/>
        </p:nvSpPr>
        <p:spPr>
          <a:xfrm>
            <a:off x="6453072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EEC272-2723-44E8-909D-D465D5BD56B6}"/>
              </a:ext>
            </a:extLst>
          </p:cNvPr>
          <p:cNvSpPr/>
          <p:nvPr/>
        </p:nvSpPr>
        <p:spPr>
          <a:xfrm>
            <a:off x="2621280" y="4808334"/>
            <a:ext cx="1605280" cy="6239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값 고쳐야 하는지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53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E89-3936-48BB-8571-65E7E0B7EDC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7ECDD7E-500E-4391-947B-E3D8372D2888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8856B91-A5E2-4920-8A4B-5474700B4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EBF7964F-9201-41EB-A0BE-2EC2A391ABF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3490D4-4AD1-490E-849E-15E5615CE290}"/>
              </a:ext>
            </a:extLst>
          </p:cNvPr>
          <p:cNvSpPr txBox="1"/>
          <p:nvPr/>
        </p:nvSpPr>
        <p:spPr bwMode="auto">
          <a:xfrm flipH="1">
            <a:off x="623889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시장의 동향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5FD1-947E-419B-8AC2-8477FD5F7B29}"/>
              </a:ext>
            </a:extLst>
          </p:cNvPr>
          <p:cNvSpPr txBox="1"/>
          <p:nvPr/>
        </p:nvSpPr>
        <p:spPr bwMode="auto">
          <a:xfrm flipH="1">
            <a:off x="6167966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수율과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웨이퍼 제조원가의 상관관계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90999-8C8D-4B47-A05F-4956AB6C3C87}"/>
              </a:ext>
            </a:extLst>
          </p:cNvPr>
          <p:cNvSpPr/>
          <p:nvPr/>
        </p:nvSpPr>
        <p:spPr>
          <a:xfrm>
            <a:off x="623889" y="4633503"/>
            <a:ext cx="5400147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545B0A-E838-4512-B140-749E2DA432A5}"/>
              </a:ext>
            </a:extLst>
          </p:cNvPr>
          <p:cNvSpPr/>
          <p:nvPr/>
        </p:nvSpPr>
        <p:spPr>
          <a:xfrm>
            <a:off x="6167437" y="4662559"/>
            <a:ext cx="5400147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4C979-C212-4751-BFCD-89B82F3728B6}"/>
              </a:ext>
            </a:extLst>
          </p:cNvPr>
          <p:cNvSpPr txBox="1"/>
          <p:nvPr/>
        </p:nvSpPr>
        <p:spPr bwMode="auto">
          <a:xfrm>
            <a:off x="520861" y="3828622"/>
            <a:ext cx="11047252" cy="358137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시장의 </a:t>
            </a:r>
            <a:r>
              <a:rPr kumimoji="1" lang="ko-KR" altLang="en-US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수율은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경쟁력과 수익성과 </a:t>
            </a:r>
            <a:r>
              <a:rPr kumimoji="1" lang="ko-KR" altLang="en-US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밀접하므로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수율 향상을 통한 경쟁력 및 수익성 확대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가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FDF2C4E5-5536-4F9F-AE57-0B9831C7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6FC53B63-AF98-5440-95F1-30862072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36" y="4810733"/>
            <a:ext cx="2088932" cy="13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2555DE-AFD8-5846-88AC-A2C93FD4D00E}"/>
              </a:ext>
            </a:extLst>
          </p:cNvPr>
          <p:cNvSpPr txBox="1"/>
          <p:nvPr/>
        </p:nvSpPr>
        <p:spPr>
          <a:xfrm>
            <a:off x="6886620" y="6026962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+mj-lt"/>
              </a:rPr>
              <a:t>wafer</a:t>
            </a:r>
            <a:endParaRPr kumimoji="1" lang="ko-Kore-KR" altLang="en-US" sz="1400" b="1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FE10D0-A783-7B42-A4B9-9781DE49A6CF}"/>
              </a:ext>
            </a:extLst>
          </p:cNvPr>
          <p:cNvSpPr txBox="1"/>
          <p:nvPr/>
        </p:nvSpPr>
        <p:spPr>
          <a:xfrm>
            <a:off x="8211872" y="4685062"/>
            <a:ext cx="2722220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dirty="0"/>
              <a:t>웨이퍼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수율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웨이퍼당 제조원가  </a:t>
            </a:r>
            <a:r>
              <a:rPr kumimoji="1" lang="en-US" altLang="ko-KR" dirty="0"/>
              <a:t>17%</a:t>
            </a:r>
          </a:p>
        </p:txBody>
      </p:sp>
      <p:sp>
        <p:nvSpPr>
          <p:cNvPr id="43" name="아래쪽 화살표[D] 42">
            <a:extLst>
              <a:ext uri="{FF2B5EF4-FFF2-40B4-BE49-F238E27FC236}">
                <a16:creationId xmlns:a16="http://schemas.microsoft.com/office/drawing/2014/main" id="{060E623C-FA17-6F4C-9D32-02F194CB792A}"/>
              </a:ext>
            </a:extLst>
          </p:cNvPr>
          <p:cNvSpPr/>
          <p:nvPr/>
        </p:nvSpPr>
        <p:spPr>
          <a:xfrm rot="10800000">
            <a:off x="10148753" y="4857644"/>
            <a:ext cx="317500" cy="3373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BC643B92-1B9A-D046-A6B8-23FC8402CB69}"/>
              </a:ext>
            </a:extLst>
          </p:cNvPr>
          <p:cNvSpPr/>
          <p:nvPr/>
        </p:nvSpPr>
        <p:spPr>
          <a:xfrm>
            <a:off x="10918743" y="5477495"/>
            <a:ext cx="317500" cy="33735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CE1C1720-4E86-C14D-BD3C-7728DE18B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4877702"/>
            <a:ext cx="4770693" cy="672829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B0B947FD-194A-6147-8CEE-0C9979F81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5709397"/>
            <a:ext cx="4770693" cy="660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D75A1B6-326A-064C-8447-FF17867CE651}"/>
              </a:ext>
            </a:extLst>
          </p:cNvPr>
          <p:cNvSpPr txBox="1"/>
          <p:nvPr/>
        </p:nvSpPr>
        <p:spPr>
          <a:xfrm>
            <a:off x="8224952" y="5956335"/>
            <a:ext cx="3151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/>
              <a:t>수율 </a:t>
            </a:r>
            <a:r>
              <a:rPr kumimoji="1" lang="en-US" altLang="ko-KR" b="1" i="1" dirty="0"/>
              <a:t>1%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=</a:t>
            </a:r>
            <a:r>
              <a:rPr kumimoji="1" lang="ko-KR" altLang="en-US" b="1" i="1" dirty="0"/>
              <a:t> 연간 수천억 절감</a:t>
            </a:r>
            <a:endParaRPr kumimoji="1" lang="en-US" altLang="ko-KR" b="1" i="1" dirty="0"/>
          </a:p>
          <a:p>
            <a:pPr algn="ctr"/>
            <a:r>
              <a:rPr kumimoji="1" lang="en-US" altLang="ko-KR" sz="1200" dirty="0"/>
              <a:t>(</a:t>
            </a:r>
            <a:r>
              <a:rPr kumimoji="1" lang="ko-KR" altLang="en-US" sz="1200" dirty="0"/>
              <a:t>삼성전자 기준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AA9C11-933A-499B-80A9-B1C837828B26}"/>
              </a:ext>
            </a:extLst>
          </p:cNvPr>
          <p:cNvSpPr txBox="1"/>
          <p:nvPr/>
        </p:nvSpPr>
        <p:spPr bwMode="auto">
          <a:xfrm flipH="1">
            <a:off x="612203" y="127722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점유율의 변화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8FD6A6-6A6E-40C0-ACC8-80B12AAC7EFB}"/>
              </a:ext>
            </a:extLst>
          </p:cNvPr>
          <p:cNvSpPr txBox="1"/>
          <p:nvPr/>
        </p:nvSpPr>
        <p:spPr bwMode="auto">
          <a:xfrm flipH="1">
            <a:off x="6156280" y="127722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당사의 상황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D9C537-F53E-473F-8D97-B47188756634}"/>
              </a:ext>
            </a:extLst>
          </p:cNvPr>
          <p:cNvSpPr/>
          <p:nvPr/>
        </p:nvSpPr>
        <p:spPr>
          <a:xfrm>
            <a:off x="612203" y="1648061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3E7BFFA-8B91-4805-8AB3-EBFA361CCC31}"/>
              </a:ext>
            </a:extLst>
          </p:cNvPr>
          <p:cNvSpPr/>
          <p:nvPr/>
        </p:nvSpPr>
        <p:spPr>
          <a:xfrm>
            <a:off x="6155751" y="1677115"/>
            <a:ext cx="5400674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23CE36-BD38-4A5C-B885-9BFBC42BE311}"/>
              </a:ext>
            </a:extLst>
          </p:cNvPr>
          <p:cNvSpPr txBox="1"/>
          <p:nvPr/>
        </p:nvSpPr>
        <p:spPr>
          <a:xfrm>
            <a:off x="3318522" y="232172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44316E89-5117-4ED3-B917-785480B10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092024"/>
              </p:ext>
            </p:extLst>
          </p:nvPr>
        </p:nvGraphicFramePr>
        <p:xfrm>
          <a:off x="6211605" y="1632223"/>
          <a:ext cx="2742367" cy="201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00E0EB9-7471-42E8-B872-834F3EE9C5A8}"/>
              </a:ext>
            </a:extLst>
          </p:cNvPr>
          <p:cNvSpPr txBox="1"/>
          <p:nvPr/>
        </p:nvSpPr>
        <p:spPr bwMode="auto">
          <a:xfrm>
            <a:off x="147218" y="781604"/>
            <a:ext cx="11254943" cy="414295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36000" rIns="43200" bIns="72000" anchor="ctr"/>
          <a:lstStyle/>
          <a:p>
            <a:pPr>
              <a:lnSpc>
                <a:spcPct val="150000"/>
              </a:lnSpc>
            </a:pPr>
            <a:r>
              <a:rPr kumimoji="1" lang="ko-Kore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</a:t>
            </a:r>
            <a:r>
              <a:rPr kumimoji="1" lang="en-US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  <a:sym typeface="Wingdings" panose="05000000000000000000" pitchFamily="2" charset="2"/>
              </a:rPr>
              <a:t>반도체 선도기업의 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시장 독점화로 인하여 당사의 매출 상승률도 둔화됨에 따라 원가 절감을 통한 경쟁력 향상 필요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46" name="Picture 4" descr="달라진 삼성] 반도체는 &amp;#39;10나노&amp;#39; 진격, 스마트폰은 &amp;#39;갤럭시S6&amp;#39;로 위기 돌파 - 이투데이">
            <a:extLst>
              <a:ext uri="{FF2B5EF4-FFF2-40B4-BE49-F238E27FC236}">
                <a16:creationId xmlns:a16="http://schemas.microsoft.com/office/drawing/2014/main" id="{67B4D360-A737-4A1E-8FA9-5E0E3C6FA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1" y="1727871"/>
            <a:ext cx="1986350" cy="16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삼성 파운드리 샌드위치 될까… 中⋅대만 반도체 아버지들의 공통 코드 - 조선비즈">
            <a:extLst>
              <a:ext uri="{FF2B5EF4-FFF2-40B4-BE49-F238E27FC236}">
                <a16:creationId xmlns:a16="http://schemas.microsoft.com/office/drawing/2014/main" id="{B41823DC-AFB1-420C-A82B-CA2DBE5B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89" y="1727966"/>
            <a:ext cx="2919301" cy="16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7E7D105-72B3-445F-B06C-B763F71FCC5B}"/>
              </a:ext>
            </a:extLst>
          </p:cNvPr>
          <p:cNvSpPr txBox="1"/>
          <p:nvPr/>
        </p:nvSpPr>
        <p:spPr>
          <a:xfrm>
            <a:off x="1678253" y="3334624"/>
            <a:ext cx="30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탑</a:t>
            </a:r>
            <a:r>
              <a:rPr kumimoji="1" lang="en-US" altLang="ko-KR" sz="1600" b="1" dirty="0"/>
              <a:t>3</a:t>
            </a:r>
            <a:r>
              <a:rPr kumimoji="1" lang="ko-KR" altLang="en-US" sz="1600" b="1" dirty="0"/>
              <a:t>의 점유율 </a:t>
            </a:r>
            <a:r>
              <a:rPr kumimoji="1" lang="en-US" altLang="ko-KR" sz="1600" b="1" dirty="0"/>
              <a:t>64.4%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-&gt;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77.7%</a:t>
            </a:r>
            <a:endParaRPr kumimoji="1" lang="ko-Kore-KR" altLang="en-US" sz="1600" b="1" dirty="0"/>
          </a:p>
        </p:txBody>
      </p:sp>
      <p:graphicFrame>
        <p:nvGraphicFramePr>
          <p:cNvPr id="49" name="차트 48">
            <a:extLst>
              <a:ext uri="{FF2B5EF4-FFF2-40B4-BE49-F238E27FC236}">
                <a16:creationId xmlns:a16="http://schemas.microsoft.com/office/drawing/2014/main" id="{75DB6E17-D17C-4CB9-A42B-EDCDC29B9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0780768"/>
              </p:ext>
            </p:extLst>
          </p:nvPr>
        </p:nvGraphicFramePr>
        <p:xfrm>
          <a:off x="6431326" y="1676300"/>
          <a:ext cx="4849523" cy="202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668F504-B9C6-4574-8151-EE1374C59BCA}"/>
              </a:ext>
            </a:extLst>
          </p:cNvPr>
          <p:cNvCxnSpPr>
            <a:cxnSpLocks/>
          </p:cNvCxnSpPr>
          <p:nvPr/>
        </p:nvCxnSpPr>
        <p:spPr>
          <a:xfrm>
            <a:off x="7501052" y="2242715"/>
            <a:ext cx="2908527" cy="53816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62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E89-3936-48BB-8571-65E7E0B7EDC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7ECDD7E-500E-4391-947B-E3D8372D2888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8856B91-A5E2-4920-8A4B-5474700B4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EBF7964F-9201-41EB-A0BE-2EC2A391ABF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3490D4-4AD1-490E-849E-15E5615CE290}"/>
              </a:ext>
            </a:extLst>
          </p:cNvPr>
          <p:cNvSpPr txBox="1"/>
          <p:nvPr/>
        </p:nvSpPr>
        <p:spPr bwMode="auto">
          <a:xfrm flipH="1">
            <a:off x="623889" y="1183535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 불량률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5FD1-947E-419B-8AC2-8477FD5F7B29}"/>
              </a:ext>
            </a:extLst>
          </p:cNvPr>
          <p:cNvSpPr txBox="1"/>
          <p:nvPr/>
        </p:nvSpPr>
        <p:spPr bwMode="auto">
          <a:xfrm flipH="1">
            <a:off x="6167966" y="1183535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수율과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웨이퍼 제조원가의 상관관계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90999-8C8D-4B47-A05F-4956AB6C3C87}"/>
              </a:ext>
            </a:extLst>
          </p:cNvPr>
          <p:cNvSpPr/>
          <p:nvPr/>
        </p:nvSpPr>
        <p:spPr>
          <a:xfrm>
            <a:off x="623889" y="1589095"/>
            <a:ext cx="5400147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545B0A-E838-4512-B140-749E2DA432A5}"/>
              </a:ext>
            </a:extLst>
          </p:cNvPr>
          <p:cNvSpPr/>
          <p:nvPr/>
        </p:nvSpPr>
        <p:spPr>
          <a:xfrm>
            <a:off x="6167437" y="1618151"/>
            <a:ext cx="5400147" cy="1980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4C979-C212-4751-BFCD-89B82F3728B6}"/>
              </a:ext>
            </a:extLst>
          </p:cNvPr>
          <p:cNvSpPr txBox="1"/>
          <p:nvPr/>
        </p:nvSpPr>
        <p:spPr bwMode="auto">
          <a:xfrm>
            <a:off x="520861" y="784214"/>
            <a:ext cx="11047252" cy="358137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시장의 </a:t>
            </a:r>
            <a:r>
              <a:rPr kumimoji="1" lang="ko-KR" altLang="en-US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수율은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경쟁력과 수익성과 </a:t>
            </a:r>
            <a:r>
              <a:rPr kumimoji="1" lang="ko-KR" altLang="en-US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밀접하므로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1600" b="1" dirty="0">
                <a:solidFill>
                  <a:srgbClr val="FF0000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수율 향상을 통한 경쟁력 및 수익성 확대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가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3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FDF2C4E5-5536-4F9F-AE57-0B9831C7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6FC53B63-AF98-5440-95F1-30862072E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36" y="1766325"/>
            <a:ext cx="2088932" cy="13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42555DE-AFD8-5846-88AC-A2C93FD4D00E}"/>
              </a:ext>
            </a:extLst>
          </p:cNvPr>
          <p:cNvSpPr txBox="1"/>
          <p:nvPr/>
        </p:nvSpPr>
        <p:spPr>
          <a:xfrm>
            <a:off x="6886620" y="2982554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latin typeface="+mj-lt"/>
              </a:rPr>
              <a:t>wafer</a:t>
            </a:r>
            <a:endParaRPr kumimoji="1" lang="ko-Kore-KR" altLang="en-US" sz="1400" b="1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FE10D0-A783-7B42-A4B9-9781DE49A6CF}"/>
              </a:ext>
            </a:extLst>
          </p:cNvPr>
          <p:cNvSpPr txBox="1"/>
          <p:nvPr/>
        </p:nvSpPr>
        <p:spPr>
          <a:xfrm>
            <a:off x="8211872" y="1640654"/>
            <a:ext cx="2722220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dirty="0"/>
              <a:t>웨이퍼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수율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ko-KR" altLang="en-US" dirty="0"/>
              <a:t>웨이퍼당 제조원가  </a:t>
            </a:r>
            <a:r>
              <a:rPr kumimoji="1" lang="en-US" altLang="ko-KR" dirty="0"/>
              <a:t>17%</a:t>
            </a:r>
          </a:p>
        </p:txBody>
      </p:sp>
      <p:sp>
        <p:nvSpPr>
          <p:cNvPr id="43" name="아래쪽 화살표[D] 42">
            <a:extLst>
              <a:ext uri="{FF2B5EF4-FFF2-40B4-BE49-F238E27FC236}">
                <a16:creationId xmlns:a16="http://schemas.microsoft.com/office/drawing/2014/main" id="{060E623C-FA17-6F4C-9D32-02F194CB792A}"/>
              </a:ext>
            </a:extLst>
          </p:cNvPr>
          <p:cNvSpPr/>
          <p:nvPr/>
        </p:nvSpPr>
        <p:spPr>
          <a:xfrm rot="10800000">
            <a:off x="10148753" y="1813236"/>
            <a:ext cx="317500" cy="3373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BC643B92-1B9A-D046-A6B8-23FC8402CB69}"/>
              </a:ext>
            </a:extLst>
          </p:cNvPr>
          <p:cNvSpPr/>
          <p:nvPr/>
        </p:nvSpPr>
        <p:spPr>
          <a:xfrm>
            <a:off x="10918743" y="2433087"/>
            <a:ext cx="317500" cy="33735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75A1B6-326A-064C-8447-FF17867CE651}"/>
              </a:ext>
            </a:extLst>
          </p:cNvPr>
          <p:cNvSpPr txBox="1"/>
          <p:nvPr/>
        </p:nvSpPr>
        <p:spPr>
          <a:xfrm>
            <a:off x="8224952" y="2911927"/>
            <a:ext cx="3151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i="1" dirty="0"/>
              <a:t>수율 </a:t>
            </a:r>
            <a:r>
              <a:rPr kumimoji="1" lang="en-US" altLang="ko-KR" b="1" i="1" dirty="0"/>
              <a:t>1%</a:t>
            </a:r>
            <a:r>
              <a:rPr kumimoji="1" lang="ko-KR" altLang="en-US" b="1" i="1" dirty="0"/>
              <a:t> </a:t>
            </a:r>
            <a:r>
              <a:rPr kumimoji="1" lang="en-US" altLang="ko-KR" b="1" i="1" dirty="0"/>
              <a:t>=</a:t>
            </a:r>
            <a:r>
              <a:rPr kumimoji="1" lang="ko-KR" altLang="en-US" b="1" i="1" dirty="0"/>
              <a:t> 연간 수천억 절감</a:t>
            </a:r>
            <a:endParaRPr kumimoji="1" lang="en-US" altLang="ko-KR" b="1" i="1" dirty="0"/>
          </a:p>
          <a:p>
            <a:pPr algn="ctr"/>
            <a:r>
              <a:rPr kumimoji="1" lang="en-US" altLang="ko-KR" sz="1200" dirty="0"/>
              <a:t>(</a:t>
            </a:r>
            <a:r>
              <a:rPr kumimoji="1" lang="ko-KR" altLang="en-US" sz="1200" dirty="0"/>
              <a:t>삼성전자 기준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7BFD2F-B8D6-4B53-A628-6F7368D1F014}"/>
              </a:ext>
            </a:extLst>
          </p:cNvPr>
          <p:cNvSpPr/>
          <p:nvPr/>
        </p:nvSpPr>
        <p:spPr>
          <a:xfrm>
            <a:off x="1284790" y="3993266"/>
            <a:ext cx="10091987" cy="198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  <a:r>
              <a:rPr lang="en-US" altLang="ko-KR" dirty="0"/>
              <a:t>(</a:t>
            </a:r>
            <a:r>
              <a:rPr lang="ko-KR" altLang="en-US" dirty="0"/>
              <a:t>불량률 최소화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930E19E-0149-459F-8A22-6C2EA4C9DE3D}"/>
              </a:ext>
            </a:extLst>
          </p:cNvPr>
          <p:cNvSpPr/>
          <p:nvPr/>
        </p:nvSpPr>
        <p:spPr>
          <a:xfrm>
            <a:off x="1284790" y="1640654"/>
            <a:ext cx="3715473" cy="16496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자사 불량률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업계 현황 있다면 조음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27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16169" y="1192029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수율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228078" y="1192029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수율과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제조원가의 관계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15994" y="3703693"/>
            <a:ext cx="1093990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228254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16169" y="4156361"/>
            <a:ext cx="10939734" cy="233334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16170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2754050" y="524939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507965" y="2634119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31E14-FB30-6043-80DB-B137748599D7}"/>
              </a:ext>
            </a:extLst>
          </p:cNvPr>
          <p:cNvSpPr txBox="1"/>
          <p:nvPr/>
        </p:nvSpPr>
        <p:spPr bwMode="auto">
          <a:xfrm>
            <a:off x="336000" y="793561"/>
            <a:ext cx="11520000" cy="432000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ore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산업의 </a:t>
            </a:r>
            <a:r>
              <a:rPr kumimoji="1"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수율은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기업의 신뢰성과 수익성을 결정하는 지표이므로 타사보다 낮은 </a:t>
            </a:r>
            <a:r>
              <a:rPr kumimoji="1"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수율을</a:t>
            </a:r>
            <a:r>
              <a:rPr kumimoji="1"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개선하는 공정 개발 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36A85E9-D555-844D-91E4-D6275F088BF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BDE387-9FE1-B242-B4A9-41FC95C1ACFB}"/>
              </a:ext>
            </a:extLst>
          </p:cNvPr>
          <p:cNvSpPr txBox="1"/>
          <p:nvPr/>
        </p:nvSpPr>
        <p:spPr>
          <a:xfrm>
            <a:off x="9388711" y="1970372"/>
            <a:ext cx="1734770" cy="715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10%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1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웨이퍼당 제조원가  </a:t>
            </a:r>
            <a:r>
              <a:rPr kumimoji="1" lang="en-US" altLang="ko-KR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17%</a:t>
            </a:r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8DADAB0D-9442-5D4B-9B04-1DE5C23B70D0}"/>
              </a:ext>
            </a:extLst>
          </p:cNvPr>
          <p:cNvSpPr/>
          <p:nvPr/>
        </p:nvSpPr>
        <p:spPr>
          <a:xfrm rot="10800000">
            <a:off x="10578544" y="2116033"/>
            <a:ext cx="158750" cy="1900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2AE30AAE-A460-D744-8A6C-2F2B6C56CF6D}"/>
              </a:ext>
            </a:extLst>
          </p:cNvPr>
          <p:cNvSpPr/>
          <p:nvPr/>
        </p:nvSpPr>
        <p:spPr>
          <a:xfrm>
            <a:off x="11042369" y="2457790"/>
            <a:ext cx="162223" cy="21130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0F76F4-59A4-534F-A0B1-A46E2724F3DF}"/>
              </a:ext>
            </a:extLst>
          </p:cNvPr>
          <p:cNvSpPr txBox="1"/>
          <p:nvPr/>
        </p:nvSpPr>
        <p:spPr>
          <a:xfrm>
            <a:off x="9378704" y="2807904"/>
            <a:ext cx="217719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 </a:t>
            </a:r>
            <a:r>
              <a:rPr kumimoji="1" lang="en-US" altLang="ko-KR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1%</a:t>
            </a:r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연간 수천억 절감</a:t>
            </a:r>
            <a:endParaRPr kumimoji="1" lang="en-US" altLang="ko-KR" sz="12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삼성전자 기준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4478D1C-A6E3-2B48-B7A6-8872B4759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86" y="1780700"/>
            <a:ext cx="2812936" cy="1707087"/>
          </a:xfrm>
          <a:prstGeom prst="rect">
            <a:avLst/>
          </a:prstGeom>
        </p:spPr>
      </p:pic>
      <p:pic>
        <p:nvPicPr>
          <p:cNvPr id="42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147E09B0-4C61-2945-A8AD-E010285A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99" y="2133204"/>
            <a:ext cx="1454364" cy="13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C925FA18-9D90-AC48-92BA-A29C3AC0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08" y="2124075"/>
            <a:ext cx="1484714" cy="13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CBBDF7D7-7D71-944E-BD77-8EE926FE3ED7}"/>
              </a:ext>
            </a:extLst>
          </p:cNvPr>
          <p:cNvGraphicFramePr/>
          <p:nvPr/>
        </p:nvGraphicFramePr>
        <p:xfrm>
          <a:off x="1085878" y="1741113"/>
          <a:ext cx="4453320" cy="1980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9A0985-97B2-E84F-83A7-92971C5B63FE}"/>
              </a:ext>
            </a:extLst>
          </p:cNvPr>
          <p:cNvSpPr txBox="1"/>
          <p:nvPr/>
        </p:nvSpPr>
        <p:spPr>
          <a:xfrm>
            <a:off x="636097" y="4209797"/>
            <a:ext cx="1093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불량률을 최소화하는 </a:t>
            </a:r>
            <a:r>
              <a:rPr kumimoji="1" lang="ko-KR" alt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최적의 운전 조건 및 공정 경로 도출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을 통한 </a:t>
            </a:r>
            <a:r>
              <a:rPr kumimoji="1" lang="ko-KR" altLang="en-US" sz="2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수율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극대화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053E92-C261-451E-8389-633CBFD59917}"/>
              </a:ext>
            </a:extLst>
          </p:cNvPr>
          <p:cNvGrpSpPr/>
          <p:nvPr/>
        </p:nvGrpSpPr>
        <p:grpSpPr>
          <a:xfrm>
            <a:off x="7581900" y="4701421"/>
            <a:ext cx="3716942" cy="1650647"/>
            <a:chOff x="94422" y="2500306"/>
            <a:chExt cx="8429684" cy="407196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7FAECD-D03B-4968-B4B2-B0A4B4F8132F}"/>
                </a:ext>
              </a:extLst>
            </p:cNvPr>
            <p:cNvGrpSpPr/>
            <p:nvPr/>
          </p:nvGrpSpPr>
          <p:grpSpPr>
            <a:xfrm>
              <a:off x="2380438" y="2500306"/>
              <a:ext cx="4929222" cy="4071966"/>
              <a:chOff x="880240" y="4357694"/>
              <a:chExt cx="3857652" cy="2214578"/>
            </a:xfrm>
          </p:grpSpPr>
          <p:sp>
            <p:nvSpPr>
              <p:cNvPr id="26" name="원통 27">
                <a:extLst>
                  <a:ext uri="{FF2B5EF4-FFF2-40B4-BE49-F238E27FC236}">
                    <a16:creationId xmlns:a16="http://schemas.microsoft.com/office/drawing/2014/main" id="{D5F21F6E-999D-4094-82BF-922DF4345643}"/>
                  </a:ext>
                </a:extLst>
              </p:cNvPr>
              <p:cNvSpPr/>
              <p:nvPr/>
            </p:nvSpPr>
            <p:spPr>
              <a:xfrm>
                <a:off x="880240" y="5143512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27" name="원통 28">
                <a:extLst>
                  <a:ext uri="{FF2B5EF4-FFF2-40B4-BE49-F238E27FC236}">
                    <a16:creationId xmlns:a16="http://schemas.microsoft.com/office/drawing/2014/main" id="{A9EABA03-8313-4F61-94E5-005C4FDB8893}"/>
                  </a:ext>
                </a:extLst>
              </p:cNvPr>
              <p:cNvSpPr/>
              <p:nvPr/>
            </p:nvSpPr>
            <p:spPr>
              <a:xfrm>
                <a:off x="880240" y="4357694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28" name="원통 29">
                <a:extLst>
                  <a:ext uri="{FF2B5EF4-FFF2-40B4-BE49-F238E27FC236}">
                    <a16:creationId xmlns:a16="http://schemas.microsoft.com/office/drawing/2014/main" id="{20F011E2-1C9A-4BDB-99C3-2CFCC5E51837}"/>
                  </a:ext>
                </a:extLst>
              </p:cNvPr>
              <p:cNvSpPr/>
              <p:nvPr/>
            </p:nvSpPr>
            <p:spPr>
              <a:xfrm>
                <a:off x="880240" y="5929330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29" name="원통 62">
                <a:extLst>
                  <a:ext uri="{FF2B5EF4-FFF2-40B4-BE49-F238E27FC236}">
                    <a16:creationId xmlns:a16="http://schemas.microsoft.com/office/drawing/2014/main" id="{67DABCED-774E-4611-A0DB-964E5F7B8508}"/>
                  </a:ext>
                </a:extLst>
              </p:cNvPr>
              <p:cNvSpPr/>
              <p:nvPr/>
            </p:nvSpPr>
            <p:spPr>
              <a:xfrm>
                <a:off x="1951810" y="5143512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30" name="원통 63">
                <a:extLst>
                  <a:ext uri="{FF2B5EF4-FFF2-40B4-BE49-F238E27FC236}">
                    <a16:creationId xmlns:a16="http://schemas.microsoft.com/office/drawing/2014/main" id="{CB0C807C-627F-4732-B41C-EE59AB513658}"/>
                  </a:ext>
                </a:extLst>
              </p:cNvPr>
              <p:cNvSpPr/>
              <p:nvPr/>
            </p:nvSpPr>
            <p:spPr>
              <a:xfrm>
                <a:off x="1951810" y="4357694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31" name="원통 64">
                <a:extLst>
                  <a:ext uri="{FF2B5EF4-FFF2-40B4-BE49-F238E27FC236}">
                    <a16:creationId xmlns:a16="http://schemas.microsoft.com/office/drawing/2014/main" id="{C9C0B7ED-74A2-490A-ACCB-735F45E0F920}"/>
                  </a:ext>
                </a:extLst>
              </p:cNvPr>
              <p:cNvSpPr/>
              <p:nvPr/>
            </p:nvSpPr>
            <p:spPr>
              <a:xfrm>
                <a:off x="1951810" y="5929330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32" name="원통 65">
                <a:extLst>
                  <a:ext uri="{FF2B5EF4-FFF2-40B4-BE49-F238E27FC236}">
                    <a16:creationId xmlns:a16="http://schemas.microsoft.com/office/drawing/2014/main" id="{982BFD07-2185-434F-96BB-BEA072002561}"/>
                  </a:ext>
                </a:extLst>
              </p:cNvPr>
              <p:cNvSpPr/>
              <p:nvPr/>
            </p:nvSpPr>
            <p:spPr>
              <a:xfrm>
                <a:off x="3023380" y="5143512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33" name="원통 66">
                <a:extLst>
                  <a:ext uri="{FF2B5EF4-FFF2-40B4-BE49-F238E27FC236}">
                    <a16:creationId xmlns:a16="http://schemas.microsoft.com/office/drawing/2014/main" id="{1E91CABC-CAAF-42A5-BCBF-7140762046B0}"/>
                  </a:ext>
                </a:extLst>
              </p:cNvPr>
              <p:cNvSpPr/>
              <p:nvPr/>
            </p:nvSpPr>
            <p:spPr>
              <a:xfrm>
                <a:off x="3023380" y="4357694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36" name="원통 67">
                <a:extLst>
                  <a:ext uri="{FF2B5EF4-FFF2-40B4-BE49-F238E27FC236}">
                    <a16:creationId xmlns:a16="http://schemas.microsoft.com/office/drawing/2014/main" id="{4D676AE6-CAE7-476C-A64F-BEDE7F5FB5EC}"/>
                  </a:ext>
                </a:extLst>
              </p:cNvPr>
              <p:cNvSpPr/>
              <p:nvPr/>
            </p:nvSpPr>
            <p:spPr>
              <a:xfrm>
                <a:off x="3023380" y="5929330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45" name="원통 68">
                <a:extLst>
                  <a:ext uri="{FF2B5EF4-FFF2-40B4-BE49-F238E27FC236}">
                    <a16:creationId xmlns:a16="http://schemas.microsoft.com/office/drawing/2014/main" id="{5FC194F1-D55B-4118-B6A2-1958BF4B1FCC}"/>
                  </a:ext>
                </a:extLst>
              </p:cNvPr>
              <p:cNvSpPr/>
              <p:nvPr/>
            </p:nvSpPr>
            <p:spPr>
              <a:xfrm>
                <a:off x="4094950" y="5143512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46" name="원통 69">
                <a:extLst>
                  <a:ext uri="{FF2B5EF4-FFF2-40B4-BE49-F238E27FC236}">
                    <a16:creationId xmlns:a16="http://schemas.microsoft.com/office/drawing/2014/main" id="{5EFA36B9-E452-417E-AEA2-F61E597C1C67}"/>
                  </a:ext>
                </a:extLst>
              </p:cNvPr>
              <p:cNvSpPr/>
              <p:nvPr/>
            </p:nvSpPr>
            <p:spPr>
              <a:xfrm>
                <a:off x="4094950" y="4357694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47" name="원통 70">
                <a:extLst>
                  <a:ext uri="{FF2B5EF4-FFF2-40B4-BE49-F238E27FC236}">
                    <a16:creationId xmlns:a16="http://schemas.microsoft.com/office/drawing/2014/main" id="{DCCC265C-401B-4EC8-866B-A6694744DE25}"/>
                  </a:ext>
                </a:extLst>
              </p:cNvPr>
              <p:cNvSpPr/>
              <p:nvPr/>
            </p:nvSpPr>
            <p:spPr>
              <a:xfrm>
                <a:off x="4094950" y="5929330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E43F2DD-F010-40FA-BC9D-3FAAF5FDEFEC}"/>
                  </a:ext>
                </a:extLst>
              </p:cNvPr>
              <p:cNvCxnSpPr>
                <a:cxnSpLocks/>
                <a:stCxn id="27" idx="4"/>
                <a:endCxn id="30" idx="2"/>
              </p:cNvCxnSpPr>
              <p:nvPr/>
            </p:nvCxnSpPr>
            <p:spPr>
              <a:xfrm>
                <a:off x="1523182" y="4679165"/>
                <a:ext cx="428628" cy="158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F2CC285-E434-4CB8-B9D2-916E921ABAAC}"/>
                  </a:ext>
                </a:extLst>
              </p:cNvPr>
              <p:cNvCxnSpPr>
                <a:cxnSpLocks/>
                <a:stCxn id="27" idx="4"/>
                <a:endCxn id="29" idx="2"/>
              </p:cNvCxnSpPr>
              <p:nvPr/>
            </p:nvCxnSpPr>
            <p:spPr>
              <a:xfrm>
                <a:off x="152318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0A0EC3D5-98AF-4C0E-9495-09E8FA0ED507}"/>
                  </a:ext>
                </a:extLst>
              </p:cNvPr>
              <p:cNvCxnSpPr>
                <a:cxnSpLocks/>
                <a:stCxn id="27" idx="4"/>
                <a:endCxn id="31" idx="2"/>
              </p:cNvCxnSpPr>
              <p:nvPr/>
            </p:nvCxnSpPr>
            <p:spPr>
              <a:xfrm>
                <a:off x="1523182" y="4679165"/>
                <a:ext cx="428628" cy="157163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7437B95-B325-4872-BC6B-4150BE4AE0F9}"/>
                  </a:ext>
                </a:extLst>
              </p:cNvPr>
              <p:cNvCxnSpPr>
                <a:cxnSpLocks/>
                <a:stCxn id="26" idx="4"/>
                <a:endCxn id="30" idx="2"/>
              </p:cNvCxnSpPr>
              <p:nvPr/>
            </p:nvCxnSpPr>
            <p:spPr>
              <a:xfrm flipV="1">
                <a:off x="152318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39AEE7D8-1672-4BB3-8F17-4F0AC6DF8D22}"/>
                  </a:ext>
                </a:extLst>
              </p:cNvPr>
              <p:cNvCxnSpPr>
                <a:cxnSpLocks/>
                <a:stCxn id="26" idx="4"/>
                <a:endCxn id="29" idx="2"/>
              </p:cNvCxnSpPr>
              <p:nvPr/>
            </p:nvCxnSpPr>
            <p:spPr>
              <a:xfrm>
                <a:off x="152318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1B679DDD-DDB9-4797-8084-95ADABAAF614}"/>
                  </a:ext>
                </a:extLst>
              </p:cNvPr>
              <p:cNvCxnSpPr>
                <a:cxnSpLocks/>
                <a:stCxn id="26" idx="4"/>
                <a:endCxn id="31" idx="2"/>
              </p:cNvCxnSpPr>
              <p:nvPr/>
            </p:nvCxnSpPr>
            <p:spPr>
              <a:xfrm>
                <a:off x="152318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249CC186-3959-4565-85E1-02ACA39A3461}"/>
                  </a:ext>
                </a:extLst>
              </p:cNvPr>
              <p:cNvCxnSpPr>
                <a:cxnSpLocks/>
                <a:stCxn id="28" idx="4"/>
                <a:endCxn id="30" idx="2"/>
              </p:cNvCxnSpPr>
              <p:nvPr/>
            </p:nvCxnSpPr>
            <p:spPr>
              <a:xfrm flipV="1">
                <a:off x="152318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83CEF666-0DF7-4F1A-86C3-5E6F02324231}"/>
                  </a:ext>
                </a:extLst>
              </p:cNvPr>
              <p:cNvCxnSpPr>
                <a:cxnSpLocks/>
                <a:stCxn id="28" idx="4"/>
                <a:endCxn id="29" idx="2"/>
              </p:cNvCxnSpPr>
              <p:nvPr/>
            </p:nvCxnSpPr>
            <p:spPr>
              <a:xfrm flipV="1">
                <a:off x="152318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EA0EA9C9-37D3-4AD6-80A4-6C943E8C9DCB}"/>
                  </a:ext>
                </a:extLst>
              </p:cNvPr>
              <p:cNvCxnSpPr>
                <a:cxnSpLocks/>
                <a:stCxn id="28" idx="4"/>
                <a:endCxn id="31" idx="2"/>
              </p:cNvCxnSpPr>
              <p:nvPr/>
            </p:nvCxnSpPr>
            <p:spPr>
              <a:xfrm>
                <a:off x="1523182" y="6250801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C77578E-DACE-469F-9757-CEB38F332279}"/>
                  </a:ext>
                </a:extLst>
              </p:cNvPr>
              <p:cNvCxnSpPr>
                <a:cxnSpLocks/>
                <a:stCxn id="30" idx="4"/>
                <a:endCxn id="33" idx="2"/>
              </p:cNvCxnSpPr>
              <p:nvPr/>
            </p:nvCxnSpPr>
            <p:spPr>
              <a:xfrm>
                <a:off x="2594752" y="4679165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4F43F4EE-C313-4127-A655-AC12A47352A6}"/>
                  </a:ext>
                </a:extLst>
              </p:cNvPr>
              <p:cNvCxnSpPr>
                <a:cxnSpLocks/>
                <a:stCxn id="30" idx="4"/>
                <a:endCxn id="36" idx="2"/>
              </p:cNvCxnSpPr>
              <p:nvPr/>
            </p:nvCxnSpPr>
            <p:spPr>
              <a:xfrm>
                <a:off x="259475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8712BAD-3A34-4391-BFCB-6893D9C1850E}"/>
                  </a:ext>
                </a:extLst>
              </p:cNvPr>
              <p:cNvCxnSpPr>
                <a:cxnSpLocks/>
                <a:stCxn id="29" idx="4"/>
                <a:endCxn id="33" idx="2"/>
              </p:cNvCxnSpPr>
              <p:nvPr/>
            </p:nvCxnSpPr>
            <p:spPr>
              <a:xfrm flipV="1">
                <a:off x="259475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9D337E45-4073-4670-B617-81CB78DBD474}"/>
                  </a:ext>
                </a:extLst>
              </p:cNvPr>
              <p:cNvCxnSpPr>
                <a:cxnSpLocks/>
                <a:stCxn id="29" idx="4"/>
                <a:endCxn id="32" idx="2"/>
              </p:cNvCxnSpPr>
              <p:nvPr/>
            </p:nvCxnSpPr>
            <p:spPr>
              <a:xfrm>
                <a:off x="259475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CBA97E8E-731A-42D5-9D03-EBC18A92A9D8}"/>
                  </a:ext>
                </a:extLst>
              </p:cNvPr>
              <p:cNvCxnSpPr>
                <a:cxnSpLocks/>
                <a:stCxn id="29" idx="4"/>
                <a:endCxn id="36" idx="2"/>
              </p:cNvCxnSpPr>
              <p:nvPr/>
            </p:nvCxnSpPr>
            <p:spPr>
              <a:xfrm>
                <a:off x="259475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41E964C-A06D-4A6E-8A37-81E7AF2C41F5}"/>
                  </a:ext>
                </a:extLst>
              </p:cNvPr>
              <p:cNvCxnSpPr>
                <a:cxnSpLocks/>
                <a:stCxn id="31" idx="4"/>
                <a:endCxn id="36" idx="2"/>
              </p:cNvCxnSpPr>
              <p:nvPr/>
            </p:nvCxnSpPr>
            <p:spPr>
              <a:xfrm>
                <a:off x="2594752" y="6250801"/>
                <a:ext cx="428628" cy="158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8E9F3F80-EB60-41D9-BA89-C81A3FE8A441}"/>
                  </a:ext>
                </a:extLst>
              </p:cNvPr>
              <p:cNvCxnSpPr>
                <a:cxnSpLocks/>
                <a:stCxn id="31" idx="4"/>
                <a:endCxn id="32" idx="2"/>
              </p:cNvCxnSpPr>
              <p:nvPr/>
            </p:nvCxnSpPr>
            <p:spPr>
              <a:xfrm flipV="1">
                <a:off x="259475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748A3FA6-7400-4393-BAE8-D31A7374F7F8}"/>
                  </a:ext>
                </a:extLst>
              </p:cNvPr>
              <p:cNvCxnSpPr>
                <a:cxnSpLocks/>
                <a:stCxn id="31" idx="4"/>
                <a:endCxn id="33" idx="2"/>
              </p:cNvCxnSpPr>
              <p:nvPr/>
            </p:nvCxnSpPr>
            <p:spPr>
              <a:xfrm flipV="1">
                <a:off x="259475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BB4D58C-C6E8-453F-8E7C-70E3B54B530D}"/>
                  </a:ext>
                </a:extLst>
              </p:cNvPr>
              <p:cNvCxnSpPr>
                <a:cxnSpLocks/>
                <a:stCxn id="33" idx="4"/>
                <a:endCxn id="46" idx="2"/>
              </p:cNvCxnSpPr>
              <p:nvPr/>
            </p:nvCxnSpPr>
            <p:spPr>
              <a:xfrm>
                <a:off x="3666322" y="4679165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7B84050E-DC92-4450-A485-5B9671743F2D}"/>
                  </a:ext>
                </a:extLst>
              </p:cNvPr>
              <p:cNvCxnSpPr>
                <a:cxnSpLocks/>
                <a:stCxn id="33" idx="4"/>
                <a:endCxn id="45" idx="2"/>
              </p:cNvCxnSpPr>
              <p:nvPr/>
            </p:nvCxnSpPr>
            <p:spPr>
              <a:xfrm>
                <a:off x="366632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84DA5B9F-5050-4E3A-A77D-BEFA128CE76B}"/>
                  </a:ext>
                </a:extLst>
              </p:cNvPr>
              <p:cNvCxnSpPr>
                <a:cxnSpLocks/>
                <a:stCxn id="33" idx="4"/>
                <a:endCxn id="47" idx="2"/>
              </p:cNvCxnSpPr>
              <p:nvPr/>
            </p:nvCxnSpPr>
            <p:spPr>
              <a:xfrm>
                <a:off x="3666322" y="4679165"/>
                <a:ext cx="428628" cy="157163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5DB1B64-7FC1-48CF-B1EE-1B3B6D129A5F}"/>
                  </a:ext>
                </a:extLst>
              </p:cNvPr>
              <p:cNvCxnSpPr>
                <a:cxnSpLocks/>
                <a:stCxn id="32" idx="4"/>
                <a:endCxn id="45" idx="2"/>
              </p:cNvCxnSpPr>
              <p:nvPr/>
            </p:nvCxnSpPr>
            <p:spPr>
              <a:xfrm>
                <a:off x="366632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6F31215-B4DD-4794-B45C-443FDFD88544}"/>
                  </a:ext>
                </a:extLst>
              </p:cNvPr>
              <p:cNvCxnSpPr>
                <a:cxnSpLocks/>
                <a:stCxn id="32" idx="4"/>
                <a:endCxn id="47" idx="2"/>
              </p:cNvCxnSpPr>
              <p:nvPr/>
            </p:nvCxnSpPr>
            <p:spPr>
              <a:xfrm>
                <a:off x="366632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898D20B7-126A-4AD3-B906-A35ED7A1C834}"/>
                  </a:ext>
                </a:extLst>
              </p:cNvPr>
              <p:cNvCxnSpPr>
                <a:cxnSpLocks/>
                <a:stCxn id="36" idx="4"/>
                <a:endCxn id="46" idx="2"/>
              </p:cNvCxnSpPr>
              <p:nvPr/>
            </p:nvCxnSpPr>
            <p:spPr>
              <a:xfrm flipV="1">
                <a:off x="366632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D0511B27-5976-461C-9C72-4F3110F29FA2}"/>
                  </a:ext>
                </a:extLst>
              </p:cNvPr>
              <p:cNvCxnSpPr>
                <a:cxnSpLocks/>
                <a:stCxn id="36" idx="4"/>
                <a:endCxn id="45" idx="2"/>
              </p:cNvCxnSpPr>
              <p:nvPr/>
            </p:nvCxnSpPr>
            <p:spPr>
              <a:xfrm flipV="1">
                <a:off x="366632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07F693A1-E2A2-4E5D-A357-CCB27AFE5C13}"/>
                  </a:ext>
                </a:extLst>
              </p:cNvPr>
              <p:cNvCxnSpPr>
                <a:cxnSpLocks/>
                <a:stCxn id="36" idx="4"/>
                <a:endCxn id="47" idx="2"/>
              </p:cNvCxnSpPr>
              <p:nvPr/>
            </p:nvCxnSpPr>
            <p:spPr>
              <a:xfrm>
                <a:off x="3666322" y="6250801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99FBB099-7927-4111-9D4D-FC46F4BF4846}"/>
                  </a:ext>
                </a:extLst>
              </p:cNvPr>
              <p:cNvCxnSpPr>
                <a:cxnSpLocks/>
                <a:stCxn id="32" idx="4"/>
                <a:endCxn id="46" idx="2"/>
              </p:cNvCxnSpPr>
              <p:nvPr/>
            </p:nvCxnSpPr>
            <p:spPr>
              <a:xfrm flipV="1">
                <a:off x="366632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BE4BE2D5-A445-48DB-B7B1-D32D9CFAD43A}"/>
                  </a:ext>
                </a:extLst>
              </p:cNvPr>
              <p:cNvCxnSpPr>
                <a:cxnSpLocks/>
                <a:stCxn id="30" idx="4"/>
                <a:endCxn id="32" idx="2"/>
              </p:cNvCxnSpPr>
              <p:nvPr/>
            </p:nvCxnSpPr>
            <p:spPr>
              <a:xfrm>
                <a:off x="259475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58CC42B-F61C-4FCC-B3C7-2F7156B94127}"/>
                </a:ext>
              </a:extLst>
            </p:cNvPr>
            <p:cNvGrpSpPr/>
            <p:nvPr/>
          </p:nvGrpSpPr>
          <p:grpSpPr>
            <a:xfrm>
              <a:off x="214314" y="2786058"/>
              <a:ext cx="2094686" cy="3429024"/>
              <a:chOff x="0" y="2428868"/>
              <a:chExt cx="3309132" cy="3786214"/>
            </a:xfrm>
          </p:grpSpPr>
          <p:sp>
            <p:nvSpPr>
              <p:cNvPr id="81" name="오른쪽 화살표 91">
                <a:extLst>
                  <a:ext uri="{FF2B5EF4-FFF2-40B4-BE49-F238E27FC236}">
                    <a16:creationId xmlns:a16="http://schemas.microsoft.com/office/drawing/2014/main" id="{BC070618-AE53-4750-B1EB-9F0C0ED41084}"/>
                  </a:ext>
                </a:extLst>
              </p:cNvPr>
              <p:cNvSpPr/>
              <p:nvPr/>
            </p:nvSpPr>
            <p:spPr>
              <a:xfrm>
                <a:off x="2809066" y="2571744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오른쪽 화살표 92">
                <a:extLst>
                  <a:ext uri="{FF2B5EF4-FFF2-40B4-BE49-F238E27FC236}">
                    <a16:creationId xmlns:a16="http://schemas.microsoft.com/office/drawing/2014/main" id="{3711CA4D-9360-4DD3-88AD-067CF610A11D}"/>
                  </a:ext>
                </a:extLst>
              </p:cNvPr>
              <p:cNvSpPr/>
              <p:nvPr/>
            </p:nvSpPr>
            <p:spPr>
              <a:xfrm>
                <a:off x="2809066" y="4214818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오른쪽 화살표 93">
                <a:extLst>
                  <a:ext uri="{FF2B5EF4-FFF2-40B4-BE49-F238E27FC236}">
                    <a16:creationId xmlns:a16="http://schemas.microsoft.com/office/drawing/2014/main" id="{AA0D6CD8-B636-4274-9CFD-C88054D72422}"/>
                  </a:ext>
                </a:extLst>
              </p:cNvPr>
              <p:cNvSpPr/>
              <p:nvPr/>
            </p:nvSpPr>
            <p:spPr>
              <a:xfrm>
                <a:off x="2809066" y="5786454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83BD255-5AA1-4618-88F6-CFF34FEA08AC}"/>
                  </a:ext>
                </a:extLst>
              </p:cNvPr>
              <p:cNvGrpSpPr/>
              <p:nvPr/>
            </p:nvGrpSpPr>
            <p:grpSpPr>
              <a:xfrm>
                <a:off x="94422" y="3929066"/>
                <a:ext cx="928694" cy="857256"/>
                <a:chOff x="237298" y="2214554"/>
                <a:chExt cx="928694" cy="857256"/>
              </a:xfrm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4268C9F-2FFC-4D64-9FC8-AD3A4037C590}"/>
                    </a:ext>
                  </a:extLst>
                </p:cNvPr>
                <p:cNvSpPr/>
                <p:nvPr/>
              </p:nvSpPr>
              <p:spPr>
                <a:xfrm>
                  <a:off x="237298" y="2786058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F72FE53-761D-49A0-A646-0EF34174C958}"/>
                    </a:ext>
                  </a:extLst>
                </p:cNvPr>
                <p:cNvSpPr/>
                <p:nvPr/>
              </p:nvSpPr>
              <p:spPr>
                <a:xfrm>
                  <a:off x="237298" y="2643182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55E043-FA42-497C-804F-D06F140F7AB1}"/>
                    </a:ext>
                  </a:extLst>
                </p:cNvPr>
                <p:cNvSpPr/>
                <p:nvPr/>
              </p:nvSpPr>
              <p:spPr>
                <a:xfrm>
                  <a:off x="237298" y="2500306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A49168-10A5-4718-BF60-F310170A2F73}"/>
                    </a:ext>
                  </a:extLst>
                </p:cNvPr>
                <p:cNvSpPr/>
                <p:nvPr/>
              </p:nvSpPr>
              <p:spPr>
                <a:xfrm>
                  <a:off x="237298" y="2357430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B41F926-CED6-4C49-8584-8BAC45933BB6}"/>
                    </a:ext>
                  </a:extLst>
                </p:cNvPr>
                <p:cNvSpPr/>
                <p:nvPr/>
              </p:nvSpPr>
              <p:spPr>
                <a:xfrm>
                  <a:off x="237298" y="2214554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21C3082-4433-481E-9B8E-0AE060776412}"/>
                  </a:ext>
                </a:extLst>
              </p:cNvPr>
              <p:cNvSpPr/>
              <p:nvPr/>
            </p:nvSpPr>
            <p:spPr>
              <a:xfrm>
                <a:off x="1737496" y="271462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5B73761-CB8F-4262-9C1A-72A6441898F1}"/>
                  </a:ext>
                </a:extLst>
              </p:cNvPr>
              <p:cNvSpPr/>
              <p:nvPr/>
            </p:nvSpPr>
            <p:spPr>
              <a:xfrm>
                <a:off x="1737496" y="257174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CE35752-83BB-4A5F-99DA-A9712B1A9B4C}"/>
                  </a:ext>
                </a:extLst>
              </p:cNvPr>
              <p:cNvSpPr/>
              <p:nvPr/>
            </p:nvSpPr>
            <p:spPr>
              <a:xfrm>
                <a:off x="1737496" y="242886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D6F97BC-A280-4ECC-9B19-31E9D6644F53}"/>
                  </a:ext>
                </a:extLst>
              </p:cNvPr>
              <p:cNvSpPr/>
              <p:nvPr/>
            </p:nvSpPr>
            <p:spPr>
              <a:xfrm>
                <a:off x="1737496" y="435769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FF816D7-87D6-42BD-97C1-156D1E868849}"/>
                  </a:ext>
                </a:extLst>
              </p:cNvPr>
              <p:cNvSpPr/>
              <p:nvPr/>
            </p:nvSpPr>
            <p:spPr>
              <a:xfrm>
                <a:off x="1737496" y="421481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FB6A0FFE-B971-47B3-AA14-3CEF3BF447E5}"/>
                  </a:ext>
                </a:extLst>
              </p:cNvPr>
              <p:cNvSpPr/>
              <p:nvPr/>
            </p:nvSpPr>
            <p:spPr>
              <a:xfrm>
                <a:off x="1737496" y="4071942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31CF771-FEFD-4D2C-98C3-7B7C2F5663C9}"/>
                  </a:ext>
                </a:extLst>
              </p:cNvPr>
              <p:cNvSpPr/>
              <p:nvPr/>
            </p:nvSpPr>
            <p:spPr>
              <a:xfrm>
                <a:off x="1808934" y="592933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DC2103DB-B5A2-4A79-B585-73CA234D8F41}"/>
                  </a:ext>
                </a:extLst>
              </p:cNvPr>
              <p:cNvSpPr/>
              <p:nvPr/>
            </p:nvSpPr>
            <p:spPr>
              <a:xfrm>
                <a:off x="1808934" y="578645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6ADF4FB-8568-4496-94C0-1738F61355DD}"/>
                  </a:ext>
                </a:extLst>
              </p:cNvPr>
              <p:cNvSpPr/>
              <p:nvPr/>
            </p:nvSpPr>
            <p:spPr>
              <a:xfrm>
                <a:off x="1808934" y="564357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11AF24B-7F48-4E58-9E11-8B103D441EEE}"/>
                  </a:ext>
                </a:extLst>
              </p:cNvPr>
              <p:cNvSpPr/>
              <p:nvPr/>
            </p:nvSpPr>
            <p:spPr>
              <a:xfrm>
                <a:off x="0" y="3714752"/>
                <a:ext cx="1237430" cy="13573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7" name="꺾인 연결선 185">
                <a:extLst>
                  <a:ext uri="{FF2B5EF4-FFF2-40B4-BE49-F238E27FC236}">
                    <a16:creationId xmlns:a16="http://schemas.microsoft.com/office/drawing/2014/main" id="{98CF6433-A6FF-4BA8-AEED-AE55A21EF7D5}"/>
                  </a:ext>
                </a:extLst>
              </p:cNvPr>
              <p:cNvCxnSpPr>
                <a:cxnSpLocks/>
                <a:stCxn id="102" idx="6"/>
                <a:endCxn id="88" idx="2"/>
              </p:cNvCxnSpPr>
              <p:nvPr/>
            </p:nvCxnSpPr>
            <p:spPr>
              <a:xfrm flipV="1">
                <a:off x="1023116" y="2714620"/>
                <a:ext cx="714380" cy="1643074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꺾인 연결선 187">
                <a:extLst>
                  <a:ext uri="{FF2B5EF4-FFF2-40B4-BE49-F238E27FC236}">
                    <a16:creationId xmlns:a16="http://schemas.microsoft.com/office/drawing/2014/main" id="{35676032-E057-45E1-A15F-8E00B534E848}"/>
                  </a:ext>
                </a:extLst>
              </p:cNvPr>
              <p:cNvCxnSpPr>
                <a:cxnSpLocks/>
                <a:stCxn id="102" idx="6"/>
                <a:endCxn id="91" idx="2"/>
              </p:cNvCxnSpPr>
              <p:nvPr/>
            </p:nvCxnSpPr>
            <p:spPr>
              <a:xfrm>
                <a:off x="1023116" y="4357694"/>
                <a:ext cx="714380" cy="1588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꺾인 연결선 193">
                <a:extLst>
                  <a:ext uri="{FF2B5EF4-FFF2-40B4-BE49-F238E27FC236}">
                    <a16:creationId xmlns:a16="http://schemas.microsoft.com/office/drawing/2014/main" id="{6DEAD0D0-13EE-4504-A15B-E856FFAF115D}"/>
                  </a:ext>
                </a:extLst>
              </p:cNvPr>
              <p:cNvCxnSpPr>
                <a:cxnSpLocks/>
                <a:stCxn id="102" idx="6"/>
                <a:endCxn id="94" idx="2"/>
              </p:cNvCxnSpPr>
              <p:nvPr/>
            </p:nvCxnSpPr>
            <p:spPr>
              <a:xfrm>
                <a:off x="1023116" y="4357694"/>
                <a:ext cx="785818" cy="1571636"/>
              </a:xfrm>
              <a:prstGeom prst="bentConnector3">
                <a:avLst>
                  <a:gd name="adj1" fmla="val 4534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8BF2B42-C1D8-481A-9535-19462E09618C}"/>
                </a:ext>
              </a:extLst>
            </p:cNvPr>
            <p:cNvSpPr/>
            <p:nvPr/>
          </p:nvSpPr>
          <p:spPr>
            <a:xfrm>
              <a:off x="7666850" y="2500306"/>
              <a:ext cx="857256" cy="4071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품질검사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실시</a:t>
              </a:r>
            </a:p>
          </p:txBody>
        </p:sp>
        <p:sp>
          <p:nvSpPr>
            <p:cNvPr id="106" name="오른쪽 화살표 205">
              <a:extLst>
                <a:ext uri="{FF2B5EF4-FFF2-40B4-BE49-F238E27FC236}">
                  <a16:creationId xmlns:a16="http://schemas.microsoft.com/office/drawing/2014/main" id="{97A1E2B0-C76D-4EE7-A8B5-AA6948DA5EE9}"/>
                </a:ext>
              </a:extLst>
            </p:cNvPr>
            <p:cNvSpPr/>
            <p:nvPr/>
          </p:nvSpPr>
          <p:spPr>
            <a:xfrm>
              <a:off x="7381098" y="4429132"/>
              <a:ext cx="214314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오른쪽 화살표 206">
              <a:extLst>
                <a:ext uri="{FF2B5EF4-FFF2-40B4-BE49-F238E27FC236}">
                  <a16:creationId xmlns:a16="http://schemas.microsoft.com/office/drawing/2014/main" id="{512AAF92-4AC0-41B3-B5E0-FCCCD0DF8EBF}"/>
                </a:ext>
              </a:extLst>
            </p:cNvPr>
            <p:cNvSpPr/>
            <p:nvPr/>
          </p:nvSpPr>
          <p:spPr>
            <a:xfrm>
              <a:off x="7381098" y="3071810"/>
              <a:ext cx="214314" cy="142876"/>
            </a:xfrm>
            <a:prstGeom prst="righ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오른쪽 화살표 207">
              <a:extLst>
                <a:ext uri="{FF2B5EF4-FFF2-40B4-BE49-F238E27FC236}">
                  <a16:creationId xmlns:a16="http://schemas.microsoft.com/office/drawing/2014/main" id="{739CD68C-8F19-45F0-AAC3-878706F88172}"/>
                </a:ext>
              </a:extLst>
            </p:cNvPr>
            <p:cNvSpPr/>
            <p:nvPr/>
          </p:nvSpPr>
          <p:spPr>
            <a:xfrm>
              <a:off x="7381098" y="5929330"/>
              <a:ext cx="214314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BA735DF3-EA3D-40FE-8DCB-F289CC0BB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4422" y="2928934"/>
              <a:ext cx="964413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3B4FB7-00CE-4371-B3F2-D8B59832CA77}"/>
              </a:ext>
            </a:extLst>
          </p:cNvPr>
          <p:cNvGrpSpPr/>
          <p:nvPr/>
        </p:nvGrpSpPr>
        <p:grpSpPr>
          <a:xfrm>
            <a:off x="1066360" y="4915976"/>
            <a:ext cx="3315770" cy="1151229"/>
            <a:chOff x="811737" y="5082936"/>
            <a:chExt cx="3315770" cy="115122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8F3FB0-52CE-4964-991C-2A90ED8D898C}"/>
                </a:ext>
              </a:extLst>
            </p:cNvPr>
            <p:cNvGrpSpPr/>
            <p:nvPr/>
          </p:nvGrpSpPr>
          <p:grpSpPr>
            <a:xfrm>
              <a:off x="811737" y="5082936"/>
              <a:ext cx="3315770" cy="789949"/>
              <a:chOff x="899461" y="5244071"/>
              <a:chExt cx="3315770" cy="78994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19DC0-0B01-4D7B-B3F4-FDE9A39525E9}"/>
                  </a:ext>
                </a:extLst>
              </p:cNvPr>
              <p:cNvSpPr txBox="1"/>
              <p:nvPr/>
            </p:nvSpPr>
            <p:spPr>
              <a:xfrm>
                <a:off x="899461" y="5473369"/>
                <a:ext cx="1019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불량률 </a:t>
                </a:r>
                <a:r>
                  <a:rPr lang="en-US" altLang="ko-KR" sz="1600" b="1" dirty="0"/>
                  <a:t>=</a:t>
                </a:r>
                <a:endParaRPr lang="ko-KR" altLang="en-US" sz="1600" b="1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4306EF1-F764-402D-81E7-FD93A87B1FC4}"/>
                  </a:ext>
                </a:extLst>
              </p:cNvPr>
              <p:cNvSpPr txBox="1"/>
              <p:nvPr/>
            </p:nvSpPr>
            <p:spPr>
              <a:xfrm>
                <a:off x="2101021" y="5244071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생산된 칩 불량 수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5FA08A-9D66-48F6-BD52-057EB766D8EE}"/>
                  </a:ext>
                </a:extLst>
              </p:cNvPr>
              <p:cNvSpPr txBox="1"/>
              <p:nvPr/>
            </p:nvSpPr>
            <p:spPr>
              <a:xfrm>
                <a:off x="2102842" y="5695466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설계된 전체 칩 수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33828C4-4FFD-4B8F-BD55-5FF0720D9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849" y="5642646"/>
                <a:ext cx="238438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DD1A23-5FC9-4B4C-A375-9DCCB5276DAE}"/>
                </a:ext>
              </a:extLst>
            </p:cNvPr>
            <p:cNvSpPr txBox="1"/>
            <p:nvPr/>
          </p:nvSpPr>
          <p:spPr>
            <a:xfrm>
              <a:off x="1020077" y="5957166"/>
              <a:ext cx="3073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* </a:t>
              </a:r>
              <a:r>
                <a:rPr lang="ko-KR" altLang="en-US" sz="1200" dirty="0"/>
                <a:t>칩 </a:t>
              </a:r>
              <a:r>
                <a:rPr lang="en-US" altLang="ko-KR" sz="1200" dirty="0"/>
                <a:t>2000</a:t>
              </a:r>
              <a:r>
                <a:rPr lang="ko-KR" altLang="en-US" sz="1200" dirty="0"/>
                <a:t>개 중 불량품 </a:t>
              </a:r>
              <a:r>
                <a:rPr lang="en-US" altLang="ko-KR" sz="1200" dirty="0"/>
                <a:t>200</a:t>
              </a:r>
              <a:r>
                <a:rPr lang="ko-KR" altLang="en-US" sz="1200" dirty="0"/>
                <a:t>개 이하면 양품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1C5F50-45D5-4F7C-9A72-530CFC77D25B}"/>
              </a:ext>
            </a:extLst>
          </p:cNvPr>
          <p:cNvGrpSpPr/>
          <p:nvPr/>
        </p:nvGrpSpPr>
        <p:grpSpPr>
          <a:xfrm>
            <a:off x="4913436" y="4914560"/>
            <a:ext cx="2190023" cy="1209046"/>
            <a:chOff x="4924999" y="4750161"/>
            <a:chExt cx="2190023" cy="12090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AD8D33-6D5F-40E9-A426-D2A32C07CCB0}"/>
                </a:ext>
              </a:extLst>
            </p:cNvPr>
            <p:cNvSpPr txBox="1"/>
            <p:nvPr/>
          </p:nvSpPr>
          <p:spPr>
            <a:xfrm>
              <a:off x="5175415" y="4750161"/>
              <a:ext cx="1707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현재 불량률</a:t>
              </a:r>
              <a:r>
                <a:rPr lang="en-US" altLang="ko-KR" sz="1600" b="1" dirty="0"/>
                <a:t>: 7%</a:t>
              </a:r>
              <a:endParaRPr lang="ko-KR" altLang="en-US" sz="1600" b="1" dirty="0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1B3DA6F9-4C36-4ADC-99B6-6DD05491DDF6}"/>
                </a:ext>
              </a:extLst>
            </p:cNvPr>
            <p:cNvSpPr/>
            <p:nvPr/>
          </p:nvSpPr>
          <p:spPr>
            <a:xfrm>
              <a:off x="5818745" y="5144450"/>
              <a:ext cx="425243" cy="406489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736884F-69A2-4D09-BB07-E0A30907C0A5}"/>
                </a:ext>
              </a:extLst>
            </p:cNvPr>
            <p:cNvSpPr txBox="1"/>
            <p:nvPr/>
          </p:nvSpPr>
          <p:spPr>
            <a:xfrm>
              <a:off x="4924999" y="5620653"/>
              <a:ext cx="2190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목표 불량률</a:t>
              </a:r>
              <a:r>
                <a:rPr lang="en-US" altLang="ko-KR" sz="1600" b="1" dirty="0"/>
                <a:t>: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3%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이하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35A3A3-BF11-4989-8018-D463453C2475}"/>
              </a:ext>
            </a:extLst>
          </p:cNvPr>
          <p:cNvSpPr/>
          <p:nvPr/>
        </p:nvSpPr>
        <p:spPr>
          <a:xfrm>
            <a:off x="10385352" y="4692430"/>
            <a:ext cx="872834" cy="8573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그림 수정</a:t>
            </a:r>
          </a:p>
        </p:txBody>
      </p:sp>
    </p:spTree>
    <p:extLst>
      <p:ext uri="{BB962C8B-B14F-4D97-AF65-F5344CB8AC3E}">
        <p14:creationId xmlns:p14="http://schemas.microsoft.com/office/powerpoint/2010/main" val="410214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16169" y="1192029"/>
            <a:ext cx="532765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반도체 기업 수율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228078" y="1192029"/>
            <a:ext cx="5328000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수율과</a:t>
            </a: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제조원가의 관계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15994" y="3703693"/>
            <a:ext cx="10939909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228254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16169" y="4156360"/>
            <a:ext cx="10939734" cy="238267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16170" y="1614179"/>
            <a:ext cx="5327649" cy="1998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2754050" y="524939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15038D-B5CF-5341-8509-7BDB2F6EB4E0}"/>
              </a:ext>
            </a:extLst>
          </p:cNvPr>
          <p:cNvSpPr/>
          <p:nvPr/>
        </p:nvSpPr>
        <p:spPr>
          <a:xfrm>
            <a:off x="8507965" y="2634119"/>
            <a:ext cx="311992" cy="1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531E14-FB30-6043-80DB-B137748599D7}"/>
              </a:ext>
            </a:extLst>
          </p:cNvPr>
          <p:cNvSpPr txBox="1"/>
          <p:nvPr/>
        </p:nvSpPr>
        <p:spPr bwMode="auto">
          <a:xfrm>
            <a:off x="336000" y="793561"/>
            <a:ext cx="11520000" cy="432000"/>
          </a:xfrm>
          <a:prstGeom prst="rect">
            <a:avLst/>
          </a:prstGeom>
          <a:noFill/>
          <a:ln w="3175" cap="flat" cmpd="sng" algn="ctr">
            <a:noFill/>
            <a:prstDash val="solid"/>
            <a:headEnd/>
            <a:tailEnd/>
          </a:ln>
          <a:effectLst/>
        </p:spPr>
        <p:txBody>
          <a:bodyPr lIns="324000" tIns="72000" rIns="43200" bIns="7200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ko-Kore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반도체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산업의 </a:t>
            </a:r>
            <a:r>
              <a:rPr kumimoji="1"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수율은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기업의 신뢰성과 수익성을 결정하는 지표이므로 타사보다 낮은 </a:t>
            </a:r>
            <a:r>
              <a:rPr kumimoji="1" lang="ko-KR" altLang="en-US" sz="14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수율을</a:t>
            </a:r>
            <a:r>
              <a:rPr kumimoji="1" lang="ko-KR" altLang="en-US" sz="1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 개선하는 공정 개발 </a:t>
            </a: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3020000020004" pitchFamily="34" charset="-127"/>
              </a:rPr>
              <a:t>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3020000020004" pitchFamily="34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436A85E9-D555-844D-91E4-D6275F088BF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BDE387-9FE1-B242-B4A9-41FC95C1ACFB}"/>
              </a:ext>
            </a:extLst>
          </p:cNvPr>
          <p:cNvSpPr txBox="1"/>
          <p:nvPr/>
        </p:nvSpPr>
        <p:spPr>
          <a:xfrm>
            <a:off x="9388711" y="1970372"/>
            <a:ext cx="1734770" cy="715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ore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10%</a:t>
            </a: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1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웨이퍼당 제조원가  </a:t>
            </a:r>
            <a:r>
              <a:rPr kumimoji="1" lang="en-US" altLang="ko-KR" sz="11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17%</a:t>
            </a:r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8DADAB0D-9442-5D4B-9B04-1DE5C23B70D0}"/>
              </a:ext>
            </a:extLst>
          </p:cNvPr>
          <p:cNvSpPr/>
          <p:nvPr/>
        </p:nvSpPr>
        <p:spPr>
          <a:xfrm rot="10800000">
            <a:off x="10578544" y="2116033"/>
            <a:ext cx="158750" cy="19001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아래쪽 화살표[D] 38">
            <a:extLst>
              <a:ext uri="{FF2B5EF4-FFF2-40B4-BE49-F238E27FC236}">
                <a16:creationId xmlns:a16="http://schemas.microsoft.com/office/drawing/2014/main" id="{2AE30AAE-A460-D744-8A6C-2F2B6C56CF6D}"/>
              </a:ext>
            </a:extLst>
          </p:cNvPr>
          <p:cNvSpPr/>
          <p:nvPr/>
        </p:nvSpPr>
        <p:spPr>
          <a:xfrm>
            <a:off x="11042369" y="2457790"/>
            <a:ext cx="162223" cy="21130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0F76F4-59A4-534F-A0B1-A46E2724F3DF}"/>
              </a:ext>
            </a:extLst>
          </p:cNvPr>
          <p:cNvSpPr txBox="1"/>
          <p:nvPr/>
        </p:nvSpPr>
        <p:spPr>
          <a:xfrm>
            <a:off x="9378704" y="2807904"/>
            <a:ext cx="217719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수율 </a:t>
            </a:r>
            <a:r>
              <a:rPr kumimoji="1" lang="en-US" altLang="ko-KR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1%</a:t>
            </a:r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r>
              <a:rPr kumimoji="1" lang="ko-KR" altLang="en-US" sz="12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연간 수천억 절감</a:t>
            </a:r>
            <a:endParaRPr kumimoji="1" lang="en-US" altLang="ko-KR" sz="12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삼성전자 기준</a:t>
            </a:r>
            <a:r>
              <a:rPr kumimoji="1" lang="en-US" altLang="ko-KR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4478D1C-A6E3-2B48-B7A6-8872B4759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86" y="1780700"/>
            <a:ext cx="2812936" cy="1707087"/>
          </a:xfrm>
          <a:prstGeom prst="rect">
            <a:avLst/>
          </a:prstGeom>
        </p:spPr>
      </p:pic>
      <p:pic>
        <p:nvPicPr>
          <p:cNvPr id="42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147E09B0-4C61-2945-A8AD-E010285A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99" y="2133204"/>
            <a:ext cx="1454364" cy="13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반도체 8대 공정] 1탄, '웨이퍼'란 무엇일까요?">
            <a:extLst>
              <a:ext uri="{FF2B5EF4-FFF2-40B4-BE49-F238E27FC236}">
                <a16:creationId xmlns:a16="http://schemas.microsoft.com/office/drawing/2014/main" id="{C925FA18-9D90-AC48-92BA-A29C3AC0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08" y="2124075"/>
            <a:ext cx="1484714" cy="13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CBBDF7D7-7D71-944E-BD77-8EE926FE3ED7}"/>
              </a:ext>
            </a:extLst>
          </p:cNvPr>
          <p:cNvGraphicFramePr/>
          <p:nvPr/>
        </p:nvGraphicFramePr>
        <p:xfrm>
          <a:off x="1085878" y="1741113"/>
          <a:ext cx="4453320" cy="1980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9A0985-97B2-E84F-83A7-92971C5B63FE}"/>
              </a:ext>
            </a:extLst>
          </p:cNvPr>
          <p:cNvSpPr txBox="1"/>
          <p:nvPr/>
        </p:nvSpPr>
        <p:spPr>
          <a:xfrm>
            <a:off x="636097" y="4209797"/>
            <a:ext cx="10939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불량률을 최소화하는 최적의 운전 조건 및 공정 경로 도출을 통한 </a:t>
            </a:r>
            <a:r>
              <a:rPr kumimoji="1" lang="ko-KR" altLang="en-US" sz="2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수율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극대화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053E92-C261-451E-8389-633CBFD59917}"/>
              </a:ext>
            </a:extLst>
          </p:cNvPr>
          <p:cNvGrpSpPr/>
          <p:nvPr/>
        </p:nvGrpSpPr>
        <p:grpSpPr>
          <a:xfrm>
            <a:off x="7581900" y="4701421"/>
            <a:ext cx="3716942" cy="1650647"/>
            <a:chOff x="94422" y="2500306"/>
            <a:chExt cx="8429684" cy="407196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17FAECD-D03B-4968-B4B2-B0A4B4F8132F}"/>
                </a:ext>
              </a:extLst>
            </p:cNvPr>
            <p:cNvGrpSpPr/>
            <p:nvPr/>
          </p:nvGrpSpPr>
          <p:grpSpPr>
            <a:xfrm>
              <a:off x="2380438" y="2500306"/>
              <a:ext cx="4929222" cy="4071966"/>
              <a:chOff x="880240" y="4357694"/>
              <a:chExt cx="3857652" cy="2214578"/>
            </a:xfrm>
          </p:grpSpPr>
          <p:sp>
            <p:nvSpPr>
              <p:cNvPr id="26" name="원통 27">
                <a:extLst>
                  <a:ext uri="{FF2B5EF4-FFF2-40B4-BE49-F238E27FC236}">
                    <a16:creationId xmlns:a16="http://schemas.microsoft.com/office/drawing/2014/main" id="{D5F21F6E-999D-4094-82BF-922DF4345643}"/>
                  </a:ext>
                </a:extLst>
              </p:cNvPr>
              <p:cNvSpPr/>
              <p:nvPr/>
            </p:nvSpPr>
            <p:spPr>
              <a:xfrm>
                <a:off x="880240" y="5143512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27" name="원통 28">
                <a:extLst>
                  <a:ext uri="{FF2B5EF4-FFF2-40B4-BE49-F238E27FC236}">
                    <a16:creationId xmlns:a16="http://schemas.microsoft.com/office/drawing/2014/main" id="{A9EABA03-8313-4F61-94E5-005C4FDB8893}"/>
                  </a:ext>
                </a:extLst>
              </p:cNvPr>
              <p:cNvSpPr/>
              <p:nvPr/>
            </p:nvSpPr>
            <p:spPr>
              <a:xfrm>
                <a:off x="880240" y="4357694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28" name="원통 29">
                <a:extLst>
                  <a:ext uri="{FF2B5EF4-FFF2-40B4-BE49-F238E27FC236}">
                    <a16:creationId xmlns:a16="http://schemas.microsoft.com/office/drawing/2014/main" id="{20F011E2-1C9A-4BDB-99C3-2CFCC5E51837}"/>
                  </a:ext>
                </a:extLst>
              </p:cNvPr>
              <p:cNvSpPr/>
              <p:nvPr/>
            </p:nvSpPr>
            <p:spPr>
              <a:xfrm>
                <a:off x="880240" y="5929330"/>
                <a:ext cx="642942" cy="64294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29" name="원통 62">
                <a:extLst>
                  <a:ext uri="{FF2B5EF4-FFF2-40B4-BE49-F238E27FC236}">
                    <a16:creationId xmlns:a16="http://schemas.microsoft.com/office/drawing/2014/main" id="{67DABCED-774E-4611-A0DB-964E5F7B8508}"/>
                  </a:ext>
                </a:extLst>
              </p:cNvPr>
              <p:cNvSpPr/>
              <p:nvPr/>
            </p:nvSpPr>
            <p:spPr>
              <a:xfrm>
                <a:off x="1951810" y="5143512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30" name="원통 63">
                <a:extLst>
                  <a:ext uri="{FF2B5EF4-FFF2-40B4-BE49-F238E27FC236}">
                    <a16:creationId xmlns:a16="http://schemas.microsoft.com/office/drawing/2014/main" id="{CB0C807C-627F-4732-B41C-EE59AB513658}"/>
                  </a:ext>
                </a:extLst>
              </p:cNvPr>
              <p:cNvSpPr/>
              <p:nvPr/>
            </p:nvSpPr>
            <p:spPr>
              <a:xfrm>
                <a:off x="1951810" y="4357694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31" name="원통 64">
                <a:extLst>
                  <a:ext uri="{FF2B5EF4-FFF2-40B4-BE49-F238E27FC236}">
                    <a16:creationId xmlns:a16="http://schemas.microsoft.com/office/drawing/2014/main" id="{C9C0B7ED-74A2-490A-ACCB-735F45E0F920}"/>
                  </a:ext>
                </a:extLst>
              </p:cNvPr>
              <p:cNvSpPr/>
              <p:nvPr/>
            </p:nvSpPr>
            <p:spPr>
              <a:xfrm>
                <a:off x="1951810" y="5929330"/>
                <a:ext cx="642942" cy="642942"/>
              </a:xfrm>
              <a:prstGeom prst="ca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32" name="원통 65">
                <a:extLst>
                  <a:ext uri="{FF2B5EF4-FFF2-40B4-BE49-F238E27FC236}">
                    <a16:creationId xmlns:a16="http://schemas.microsoft.com/office/drawing/2014/main" id="{982BFD07-2185-434F-96BB-BEA072002561}"/>
                  </a:ext>
                </a:extLst>
              </p:cNvPr>
              <p:cNvSpPr/>
              <p:nvPr/>
            </p:nvSpPr>
            <p:spPr>
              <a:xfrm>
                <a:off x="3023380" y="5143512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33" name="원통 66">
                <a:extLst>
                  <a:ext uri="{FF2B5EF4-FFF2-40B4-BE49-F238E27FC236}">
                    <a16:creationId xmlns:a16="http://schemas.microsoft.com/office/drawing/2014/main" id="{1E91CABC-CAAF-42A5-BCBF-7140762046B0}"/>
                  </a:ext>
                </a:extLst>
              </p:cNvPr>
              <p:cNvSpPr/>
              <p:nvPr/>
            </p:nvSpPr>
            <p:spPr>
              <a:xfrm>
                <a:off x="3023380" y="4357694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36" name="원통 67">
                <a:extLst>
                  <a:ext uri="{FF2B5EF4-FFF2-40B4-BE49-F238E27FC236}">
                    <a16:creationId xmlns:a16="http://schemas.microsoft.com/office/drawing/2014/main" id="{4D676AE6-CAE7-476C-A64F-BEDE7F5FB5EC}"/>
                  </a:ext>
                </a:extLst>
              </p:cNvPr>
              <p:cNvSpPr/>
              <p:nvPr/>
            </p:nvSpPr>
            <p:spPr>
              <a:xfrm>
                <a:off x="3023380" y="5929330"/>
                <a:ext cx="642942" cy="642942"/>
              </a:xfrm>
              <a:prstGeom prst="ca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sp>
            <p:nvSpPr>
              <p:cNvPr id="45" name="원통 68">
                <a:extLst>
                  <a:ext uri="{FF2B5EF4-FFF2-40B4-BE49-F238E27FC236}">
                    <a16:creationId xmlns:a16="http://schemas.microsoft.com/office/drawing/2014/main" id="{5FC194F1-D55B-4118-B6A2-1958BF4B1FCC}"/>
                  </a:ext>
                </a:extLst>
              </p:cNvPr>
              <p:cNvSpPr/>
              <p:nvPr/>
            </p:nvSpPr>
            <p:spPr>
              <a:xfrm>
                <a:off x="4094950" y="5143512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2</a:t>
                </a:r>
                <a:endParaRPr lang="ko-KR" altLang="en-US" sz="700" dirty="0"/>
              </a:p>
            </p:txBody>
          </p:sp>
          <p:sp>
            <p:nvSpPr>
              <p:cNvPr id="46" name="원통 69">
                <a:extLst>
                  <a:ext uri="{FF2B5EF4-FFF2-40B4-BE49-F238E27FC236}">
                    <a16:creationId xmlns:a16="http://schemas.microsoft.com/office/drawing/2014/main" id="{5EFA36B9-E452-417E-AEA2-F61E597C1C67}"/>
                  </a:ext>
                </a:extLst>
              </p:cNvPr>
              <p:cNvSpPr/>
              <p:nvPr/>
            </p:nvSpPr>
            <p:spPr>
              <a:xfrm>
                <a:off x="4094950" y="4357694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1</a:t>
                </a:r>
                <a:endParaRPr lang="ko-KR" altLang="en-US" sz="700" dirty="0"/>
              </a:p>
            </p:txBody>
          </p:sp>
          <p:sp>
            <p:nvSpPr>
              <p:cNvPr id="47" name="원통 70">
                <a:extLst>
                  <a:ext uri="{FF2B5EF4-FFF2-40B4-BE49-F238E27FC236}">
                    <a16:creationId xmlns:a16="http://schemas.microsoft.com/office/drawing/2014/main" id="{DCCC265C-401B-4EC8-866B-A6694744DE25}"/>
                  </a:ext>
                </a:extLst>
              </p:cNvPr>
              <p:cNvSpPr/>
              <p:nvPr/>
            </p:nvSpPr>
            <p:spPr>
              <a:xfrm>
                <a:off x="4094950" y="5929330"/>
                <a:ext cx="642942" cy="642942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/>
                  <a:t>Chamber</a:t>
                </a:r>
              </a:p>
              <a:p>
                <a:pPr algn="ctr"/>
                <a:r>
                  <a:rPr lang="en-US" altLang="ko-KR" sz="700" dirty="0"/>
                  <a:t>3</a:t>
                </a:r>
                <a:endParaRPr lang="ko-KR" altLang="en-US" sz="7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0E43F2DD-F010-40FA-BC9D-3FAAF5FDEFEC}"/>
                  </a:ext>
                </a:extLst>
              </p:cNvPr>
              <p:cNvCxnSpPr>
                <a:cxnSpLocks/>
                <a:stCxn id="27" idx="4"/>
                <a:endCxn id="30" idx="2"/>
              </p:cNvCxnSpPr>
              <p:nvPr/>
            </p:nvCxnSpPr>
            <p:spPr>
              <a:xfrm>
                <a:off x="1523182" y="4679165"/>
                <a:ext cx="428628" cy="158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0F2CC285-E434-4CB8-B9D2-916E921ABAAC}"/>
                  </a:ext>
                </a:extLst>
              </p:cNvPr>
              <p:cNvCxnSpPr>
                <a:cxnSpLocks/>
                <a:stCxn id="27" idx="4"/>
                <a:endCxn id="29" idx="2"/>
              </p:cNvCxnSpPr>
              <p:nvPr/>
            </p:nvCxnSpPr>
            <p:spPr>
              <a:xfrm>
                <a:off x="152318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0A0EC3D5-98AF-4C0E-9495-09E8FA0ED507}"/>
                  </a:ext>
                </a:extLst>
              </p:cNvPr>
              <p:cNvCxnSpPr>
                <a:cxnSpLocks/>
                <a:stCxn id="27" idx="4"/>
                <a:endCxn id="31" idx="2"/>
              </p:cNvCxnSpPr>
              <p:nvPr/>
            </p:nvCxnSpPr>
            <p:spPr>
              <a:xfrm>
                <a:off x="1523182" y="4679165"/>
                <a:ext cx="428628" cy="157163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7437B95-B325-4872-BC6B-4150BE4AE0F9}"/>
                  </a:ext>
                </a:extLst>
              </p:cNvPr>
              <p:cNvCxnSpPr>
                <a:cxnSpLocks/>
                <a:stCxn id="26" idx="4"/>
                <a:endCxn id="30" idx="2"/>
              </p:cNvCxnSpPr>
              <p:nvPr/>
            </p:nvCxnSpPr>
            <p:spPr>
              <a:xfrm flipV="1">
                <a:off x="152318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39AEE7D8-1672-4BB3-8F17-4F0AC6DF8D22}"/>
                  </a:ext>
                </a:extLst>
              </p:cNvPr>
              <p:cNvCxnSpPr>
                <a:cxnSpLocks/>
                <a:stCxn id="26" idx="4"/>
                <a:endCxn id="29" idx="2"/>
              </p:cNvCxnSpPr>
              <p:nvPr/>
            </p:nvCxnSpPr>
            <p:spPr>
              <a:xfrm>
                <a:off x="152318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1B679DDD-DDB9-4797-8084-95ADABAAF614}"/>
                  </a:ext>
                </a:extLst>
              </p:cNvPr>
              <p:cNvCxnSpPr>
                <a:cxnSpLocks/>
                <a:stCxn id="26" idx="4"/>
                <a:endCxn id="31" idx="2"/>
              </p:cNvCxnSpPr>
              <p:nvPr/>
            </p:nvCxnSpPr>
            <p:spPr>
              <a:xfrm>
                <a:off x="152318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249CC186-3959-4565-85E1-02ACA39A3461}"/>
                  </a:ext>
                </a:extLst>
              </p:cNvPr>
              <p:cNvCxnSpPr>
                <a:cxnSpLocks/>
                <a:stCxn id="28" idx="4"/>
                <a:endCxn id="30" idx="2"/>
              </p:cNvCxnSpPr>
              <p:nvPr/>
            </p:nvCxnSpPr>
            <p:spPr>
              <a:xfrm flipV="1">
                <a:off x="152318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83CEF666-0DF7-4F1A-86C3-5E6F02324231}"/>
                  </a:ext>
                </a:extLst>
              </p:cNvPr>
              <p:cNvCxnSpPr>
                <a:cxnSpLocks/>
                <a:stCxn id="28" idx="4"/>
                <a:endCxn id="29" idx="2"/>
              </p:cNvCxnSpPr>
              <p:nvPr/>
            </p:nvCxnSpPr>
            <p:spPr>
              <a:xfrm flipV="1">
                <a:off x="152318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EA0EA9C9-37D3-4AD6-80A4-6C943E8C9DCB}"/>
                  </a:ext>
                </a:extLst>
              </p:cNvPr>
              <p:cNvCxnSpPr>
                <a:cxnSpLocks/>
                <a:stCxn id="28" idx="4"/>
                <a:endCxn id="31" idx="2"/>
              </p:cNvCxnSpPr>
              <p:nvPr/>
            </p:nvCxnSpPr>
            <p:spPr>
              <a:xfrm>
                <a:off x="1523182" y="6250801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5C77578E-DACE-469F-9757-CEB38F332279}"/>
                  </a:ext>
                </a:extLst>
              </p:cNvPr>
              <p:cNvCxnSpPr>
                <a:cxnSpLocks/>
                <a:stCxn id="30" idx="4"/>
                <a:endCxn id="33" idx="2"/>
              </p:cNvCxnSpPr>
              <p:nvPr/>
            </p:nvCxnSpPr>
            <p:spPr>
              <a:xfrm>
                <a:off x="2594752" y="4679165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4F43F4EE-C313-4127-A655-AC12A47352A6}"/>
                  </a:ext>
                </a:extLst>
              </p:cNvPr>
              <p:cNvCxnSpPr>
                <a:cxnSpLocks/>
                <a:stCxn id="30" idx="4"/>
                <a:endCxn id="36" idx="2"/>
              </p:cNvCxnSpPr>
              <p:nvPr/>
            </p:nvCxnSpPr>
            <p:spPr>
              <a:xfrm>
                <a:off x="259475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8712BAD-3A34-4391-BFCB-6893D9C1850E}"/>
                  </a:ext>
                </a:extLst>
              </p:cNvPr>
              <p:cNvCxnSpPr>
                <a:cxnSpLocks/>
                <a:stCxn id="29" idx="4"/>
                <a:endCxn id="33" idx="2"/>
              </p:cNvCxnSpPr>
              <p:nvPr/>
            </p:nvCxnSpPr>
            <p:spPr>
              <a:xfrm flipV="1">
                <a:off x="259475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9D337E45-4073-4670-B617-81CB78DBD474}"/>
                  </a:ext>
                </a:extLst>
              </p:cNvPr>
              <p:cNvCxnSpPr>
                <a:cxnSpLocks/>
                <a:stCxn id="29" idx="4"/>
                <a:endCxn id="32" idx="2"/>
              </p:cNvCxnSpPr>
              <p:nvPr/>
            </p:nvCxnSpPr>
            <p:spPr>
              <a:xfrm>
                <a:off x="259475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CBA97E8E-731A-42D5-9D03-EBC18A92A9D8}"/>
                  </a:ext>
                </a:extLst>
              </p:cNvPr>
              <p:cNvCxnSpPr>
                <a:cxnSpLocks/>
                <a:stCxn id="29" idx="4"/>
                <a:endCxn id="36" idx="2"/>
              </p:cNvCxnSpPr>
              <p:nvPr/>
            </p:nvCxnSpPr>
            <p:spPr>
              <a:xfrm>
                <a:off x="259475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41E964C-A06D-4A6E-8A37-81E7AF2C41F5}"/>
                  </a:ext>
                </a:extLst>
              </p:cNvPr>
              <p:cNvCxnSpPr>
                <a:cxnSpLocks/>
                <a:stCxn id="31" idx="4"/>
                <a:endCxn id="36" idx="2"/>
              </p:cNvCxnSpPr>
              <p:nvPr/>
            </p:nvCxnSpPr>
            <p:spPr>
              <a:xfrm>
                <a:off x="2594752" y="6250801"/>
                <a:ext cx="428628" cy="158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8E9F3F80-EB60-41D9-BA89-C81A3FE8A441}"/>
                  </a:ext>
                </a:extLst>
              </p:cNvPr>
              <p:cNvCxnSpPr>
                <a:cxnSpLocks/>
                <a:stCxn id="31" idx="4"/>
                <a:endCxn id="32" idx="2"/>
              </p:cNvCxnSpPr>
              <p:nvPr/>
            </p:nvCxnSpPr>
            <p:spPr>
              <a:xfrm flipV="1">
                <a:off x="259475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748A3FA6-7400-4393-BAE8-D31A7374F7F8}"/>
                  </a:ext>
                </a:extLst>
              </p:cNvPr>
              <p:cNvCxnSpPr>
                <a:cxnSpLocks/>
                <a:stCxn id="31" idx="4"/>
                <a:endCxn id="33" idx="2"/>
              </p:cNvCxnSpPr>
              <p:nvPr/>
            </p:nvCxnSpPr>
            <p:spPr>
              <a:xfrm flipV="1">
                <a:off x="259475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BB4D58C-C6E8-453F-8E7C-70E3B54B530D}"/>
                  </a:ext>
                </a:extLst>
              </p:cNvPr>
              <p:cNvCxnSpPr>
                <a:cxnSpLocks/>
                <a:stCxn id="33" idx="4"/>
                <a:endCxn id="46" idx="2"/>
              </p:cNvCxnSpPr>
              <p:nvPr/>
            </p:nvCxnSpPr>
            <p:spPr>
              <a:xfrm>
                <a:off x="3666322" y="4679165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7B84050E-DC92-4450-A485-5B9671743F2D}"/>
                  </a:ext>
                </a:extLst>
              </p:cNvPr>
              <p:cNvCxnSpPr>
                <a:cxnSpLocks/>
                <a:stCxn id="33" idx="4"/>
                <a:endCxn id="45" idx="2"/>
              </p:cNvCxnSpPr>
              <p:nvPr/>
            </p:nvCxnSpPr>
            <p:spPr>
              <a:xfrm>
                <a:off x="3666322" y="4679165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84DA5B9F-5050-4E3A-A77D-BEFA128CE76B}"/>
                  </a:ext>
                </a:extLst>
              </p:cNvPr>
              <p:cNvCxnSpPr>
                <a:cxnSpLocks/>
                <a:stCxn id="33" idx="4"/>
                <a:endCxn id="47" idx="2"/>
              </p:cNvCxnSpPr>
              <p:nvPr/>
            </p:nvCxnSpPr>
            <p:spPr>
              <a:xfrm>
                <a:off x="3666322" y="4679165"/>
                <a:ext cx="428628" cy="157163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15DB1B64-7FC1-48CF-B1EE-1B3B6D129A5F}"/>
                  </a:ext>
                </a:extLst>
              </p:cNvPr>
              <p:cNvCxnSpPr>
                <a:cxnSpLocks/>
                <a:stCxn id="32" idx="4"/>
                <a:endCxn id="45" idx="2"/>
              </p:cNvCxnSpPr>
              <p:nvPr/>
            </p:nvCxnSpPr>
            <p:spPr>
              <a:xfrm>
                <a:off x="3666322" y="5464983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6F31215-B4DD-4794-B45C-443FDFD88544}"/>
                  </a:ext>
                </a:extLst>
              </p:cNvPr>
              <p:cNvCxnSpPr>
                <a:cxnSpLocks/>
                <a:stCxn id="32" idx="4"/>
                <a:endCxn id="47" idx="2"/>
              </p:cNvCxnSpPr>
              <p:nvPr/>
            </p:nvCxnSpPr>
            <p:spPr>
              <a:xfrm>
                <a:off x="3666322" y="5464983"/>
                <a:ext cx="428628" cy="78581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898D20B7-126A-4AD3-B906-A35ED7A1C834}"/>
                  </a:ext>
                </a:extLst>
              </p:cNvPr>
              <p:cNvCxnSpPr>
                <a:cxnSpLocks/>
                <a:stCxn id="36" idx="4"/>
                <a:endCxn id="46" idx="2"/>
              </p:cNvCxnSpPr>
              <p:nvPr/>
            </p:nvCxnSpPr>
            <p:spPr>
              <a:xfrm flipV="1">
                <a:off x="3666322" y="4679165"/>
                <a:ext cx="428628" cy="157163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D0511B27-5976-461C-9C72-4F3110F29FA2}"/>
                  </a:ext>
                </a:extLst>
              </p:cNvPr>
              <p:cNvCxnSpPr>
                <a:cxnSpLocks/>
                <a:stCxn id="36" idx="4"/>
                <a:endCxn id="45" idx="2"/>
              </p:cNvCxnSpPr>
              <p:nvPr/>
            </p:nvCxnSpPr>
            <p:spPr>
              <a:xfrm flipV="1">
                <a:off x="3666322" y="5464983"/>
                <a:ext cx="428628" cy="785818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07F693A1-E2A2-4E5D-A357-CCB27AFE5C13}"/>
                  </a:ext>
                </a:extLst>
              </p:cNvPr>
              <p:cNvCxnSpPr>
                <a:cxnSpLocks/>
                <a:stCxn id="36" idx="4"/>
                <a:endCxn id="47" idx="2"/>
              </p:cNvCxnSpPr>
              <p:nvPr/>
            </p:nvCxnSpPr>
            <p:spPr>
              <a:xfrm>
                <a:off x="3666322" y="6250801"/>
                <a:ext cx="428628" cy="158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99FBB099-7927-4111-9D4D-FC46F4BF4846}"/>
                  </a:ext>
                </a:extLst>
              </p:cNvPr>
              <p:cNvCxnSpPr>
                <a:cxnSpLocks/>
                <a:stCxn id="32" idx="4"/>
                <a:endCxn id="46" idx="2"/>
              </p:cNvCxnSpPr>
              <p:nvPr/>
            </p:nvCxnSpPr>
            <p:spPr>
              <a:xfrm flipV="1">
                <a:off x="366632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BE4BE2D5-A445-48DB-B7B1-D32D9CFAD43A}"/>
                  </a:ext>
                </a:extLst>
              </p:cNvPr>
              <p:cNvCxnSpPr>
                <a:cxnSpLocks/>
                <a:stCxn id="30" idx="4"/>
                <a:endCxn id="32" idx="2"/>
              </p:cNvCxnSpPr>
              <p:nvPr/>
            </p:nvCxnSpPr>
            <p:spPr>
              <a:xfrm>
                <a:off x="2594752" y="4679165"/>
                <a:ext cx="428628" cy="7858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58CC42B-F61C-4FCC-B3C7-2F7156B94127}"/>
                </a:ext>
              </a:extLst>
            </p:cNvPr>
            <p:cNvGrpSpPr/>
            <p:nvPr/>
          </p:nvGrpSpPr>
          <p:grpSpPr>
            <a:xfrm>
              <a:off x="214314" y="2786058"/>
              <a:ext cx="2094686" cy="3429024"/>
              <a:chOff x="0" y="2428868"/>
              <a:chExt cx="3309132" cy="3786214"/>
            </a:xfrm>
          </p:grpSpPr>
          <p:sp>
            <p:nvSpPr>
              <p:cNvPr id="81" name="오른쪽 화살표 91">
                <a:extLst>
                  <a:ext uri="{FF2B5EF4-FFF2-40B4-BE49-F238E27FC236}">
                    <a16:creationId xmlns:a16="http://schemas.microsoft.com/office/drawing/2014/main" id="{BC070618-AE53-4750-B1EB-9F0C0ED41084}"/>
                  </a:ext>
                </a:extLst>
              </p:cNvPr>
              <p:cNvSpPr/>
              <p:nvPr/>
            </p:nvSpPr>
            <p:spPr>
              <a:xfrm>
                <a:off x="2809066" y="2571744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오른쪽 화살표 92">
                <a:extLst>
                  <a:ext uri="{FF2B5EF4-FFF2-40B4-BE49-F238E27FC236}">
                    <a16:creationId xmlns:a16="http://schemas.microsoft.com/office/drawing/2014/main" id="{3711CA4D-9360-4DD3-88AD-067CF610A11D}"/>
                  </a:ext>
                </a:extLst>
              </p:cNvPr>
              <p:cNvSpPr/>
              <p:nvPr/>
            </p:nvSpPr>
            <p:spPr>
              <a:xfrm>
                <a:off x="2809066" y="4214818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오른쪽 화살표 93">
                <a:extLst>
                  <a:ext uri="{FF2B5EF4-FFF2-40B4-BE49-F238E27FC236}">
                    <a16:creationId xmlns:a16="http://schemas.microsoft.com/office/drawing/2014/main" id="{AA0D6CD8-B636-4274-9CFD-C88054D72422}"/>
                  </a:ext>
                </a:extLst>
              </p:cNvPr>
              <p:cNvSpPr/>
              <p:nvPr/>
            </p:nvSpPr>
            <p:spPr>
              <a:xfrm>
                <a:off x="2809066" y="5786454"/>
                <a:ext cx="500066" cy="28575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83BD255-5AA1-4618-88F6-CFF34FEA08AC}"/>
                  </a:ext>
                </a:extLst>
              </p:cNvPr>
              <p:cNvGrpSpPr/>
              <p:nvPr/>
            </p:nvGrpSpPr>
            <p:grpSpPr>
              <a:xfrm>
                <a:off x="94422" y="3929066"/>
                <a:ext cx="928694" cy="857256"/>
                <a:chOff x="237298" y="2214554"/>
                <a:chExt cx="928694" cy="857256"/>
              </a:xfrm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4268C9F-2FFC-4D64-9FC8-AD3A4037C590}"/>
                    </a:ext>
                  </a:extLst>
                </p:cNvPr>
                <p:cNvSpPr/>
                <p:nvPr/>
              </p:nvSpPr>
              <p:spPr>
                <a:xfrm>
                  <a:off x="237298" y="2786058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F72FE53-761D-49A0-A646-0EF34174C958}"/>
                    </a:ext>
                  </a:extLst>
                </p:cNvPr>
                <p:cNvSpPr/>
                <p:nvPr/>
              </p:nvSpPr>
              <p:spPr>
                <a:xfrm>
                  <a:off x="237298" y="2643182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55E043-FA42-497C-804F-D06F140F7AB1}"/>
                    </a:ext>
                  </a:extLst>
                </p:cNvPr>
                <p:cNvSpPr/>
                <p:nvPr/>
              </p:nvSpPr>
              <p:spPr>
                <a:xfrm>
                  <a:off x="237298" y="2500306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A49168-10A5-4718-BF60-F310170A2F73}"/>
                    </a:ext>
                  </a:extLst>
                </p:cNvPr>
                <p:cNvSpPr/>
                <p:nvPr/>
              </p:nvSpPr>
              <p:spPr>
                <a:xfrm>
                  <a:off x="237298" y="2357430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B41F926-CED6-4C49-8584-8BAC45933BB6}"/>
                    </a:ext>
                  </a:extLst>
                </p:cNvPr>
                <p:cNvSpPr/>
                <p:nvPr/>
              </p:nvSpPr>
              <p:spPr>
                <a:xfrm>
                  <a:off x="237298" y="2214554"/>
                  <a:ext cx="928694" cy="28575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21C3082-4433-481E-9B8E-0AE060776412}"/>
                  </a:ext>
                </a:extLst>
              </p:cNvPr>
              <p:cNvSpPr/>
              <p:nvPr/>
            </p:nvSpPr>
            <p:spPr>
              <a:xfrm>
                <a:off x="1737496" y="271462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5B73761-CB8F-4262-9C1A-72A6441898F1}"/>
                  </a:ext>
                </a:extLst>
              </p:cNvPr>
              <p:cNvSpPr/>
              <p:nvPr/>
            </p:nvSpPr>
            <p:spPr>
              <a:xfrm>
                <a:off x="1737496" y="257174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7CE35752-83BB-4A5F-99DA-A9712B1A9B4C}"/>
                  </a:ext>
                </a:extLst>
              </p:cNvPr>
              <p:cNvSpPr/>
              <p:nvPr/>
            </p:nvSpPr>
            <p:spPr>
              <a:xfrm>
                <a:off x="1737496" y="242886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D6F97BC-A280-4ECC-9B19-31E9D6644F53}"/>
                  </a:ext>
                </a:extLst>
              </p:cNvPr>
              <p:cNvSpPr/>
              <p:nvPr/>
            </p:nvSpPr>
            <p:spPr>
              <a:xfrm>
                <a:off x="1737496" y="435769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7FF816D7-87D6-42BD-97C1-156D1E868849}"/>
                  </a:ext>
                </a:extLst>
              </p:cNvPr>
              <p:cNvSpPr/>
              <p:nvPr/>
            </p:nvSpPr>
            <p:spPr>
              <a:xfrm>
                <a:off x="1737496" y="421481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FB6A0FFE-B971-47B3-AA14-3CEF3BF447E5}"/>
                  </a:ext>
                </a:extLst>
              </p:cNvPr>
              <p:cNvSpPr/>
              <p:nvPr/>
            </p:nvSpPr>
            <p:spPr>
              <a:xfrm>
                <a:off x="1737496" y="4071942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31CF771-FEFD-4D2C-98C3-7B7C2F5663C9}"/>
                  </a:ext>
                </a:extLst>
              </p:cNvPr>
              <p:cNvSpPr/>
              <p:nvPr/>
            </p:nvSpPr>
            <p:spPr>
              <a:xfrm>
                <a:off x="1808934" y="5929330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DC2103DB-B5A2-4A79-B585-73CA234D8F41}"/>
                  </a:ext>
                </a:extLst>
              </p:cNvPr>
              <p:cNvSpPr/>
              <p:nvPr/>
            </p:nvSpPr>
            <p:spPr>
              <a:xfrm>
                <a:off x="1808934" y="5786454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B6ADF4FB-8568-4496-94C0-1738F61355DD}"/>
                  </a:ext>
                </a:extLst>
              </p:cNvPr>
              <p:cNvSpPr/>
              <p:nvPr/>
            </p:nvSpPr>
            <p:spPr>
              <a:xfrm>
                <a:off x="1808934" y="5643578"/>
                <a:ext cx="928694" cy="2857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911AF24B-7F48-4E58-9E11-8B103D441EEE}"/>
                  </a:ext>
                </a:extLst>
              </p:cNvPr>
              <p:cNvSpPr/>
              <p:nvPr/>
            </p:nvSpPr>
            <p:spPr>
              <a:xfrm>
                <a:off x="0" y="3714752"/>
                <a:ext cx="1237430" cy="13573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7" name="꺾인 연결선 185">
                <a:extLst>
                  <a:ext uri="{FF2B5EF4-FFF2-40B4-BE49-F238E27FC236}">
                    <a16:creationId xmlns:a16="http://schemas.microsoft.com/office/drawing/2014/main" id="{98CF6433-A6FF-4BA8-AEED-AE55A21EF7D5}"/>
                  </a:ext>
                </a:extLst>
              </p:cNvPr>
              <p:cNvCxnSpPr>
                <a:cxnSpLocks/>
                <a:stCxn id="102" idx="6"/>
                <a:endCxn id="88" idx="2"/>
              </p:cNvCxnSpPr>
              <p:nvPr/>
            </p:nvCxnSpPr>
            <p:spPr>
              <a:xfrm flipV="1">
                <a:off x="1023116" y="2714620"/>
                <a:ext cx="714380" cy="1643074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꺾인 연결선 187">
                <a:extLst>
                  <a:ext uri="{FF2B5EF4-FFF2-40B4-BE49-F238E27FC236}">
                    <a16:creationId xmlns:a16="http://schemas.microsoft.com/office/drawing/2014/main" id="{35676032-E057-45E1-A15F-8E00B534E848}"/>
                  </a:ext>
                </a:extLst>
              </p:cNvPr>
              <p:cNvCxnSpPr>
                <a:cxnSpLocks/>
                <a:stCxn id="102" idx="6"/>
                <a:endCxn id="91" idx="2"/>
              </p:cNvCxnSpPr>
              <p:nvPr/>
            </p:nvCxnSpPr>
            <p:spPr>
              <a:xfrm>
                <a:off x="1023116" y="4357694"/>
                <a:ext cx="714380" cy="1588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꺾인 연결선 193">
                <a:extLst>
                  <a:ext uri="{FF2B5EF4-FFF2-40B4-BE49-F238E27FC236}">
                    <a16:creationId xmlns:a16="http://schemas.microsoft.com/office/drawing/2014/main" id="{6DEAD0D0-13EE-4504-A15B-E856FFAF115D}"/>
                  </a:ext>
                </a:extLst>
              </p:cNvPr>
              <p:cNvCxnSpPr>
                <a:cxnSpLocks/>
                <a:stCxn id="102" idx="6"/>
                <a:endCxn id="94" idx="2"/>
              </p:cNvCxnSpPr>
              <p:nvPr/>
            </p:nvCxnSpPr>
            <p:spPr>
              <a:xfrm>
                <a:off x="1023116" y="4357694"/>
                <a:ext cx="785818" cy="1571636"/>
              </a:xfrm>
              <a:prstGeom prst="bentConnector3">
                <a:avLst>
                  <a:gd name="adj1" fmla="val 45346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8BF2B42-C1D8-481A-9535-19462E09618C}"/>
                </a:ext>
              </a:extLst>
            </p:cNvPr>
            <p:cNvSpPr/>
            <p:nvPr/>
          </p:nvSpPr>
          <p:spPr>
            <a:xfrm>
              <a:off x="7666850" y="2500306"/>
              <a:ext cx="857256" cy="40719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품질검사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실시</a:t>
              </a:r>
            </a:p>
          </p:txBody>
        </p:sp>
        <p:sp>
          <p:nvSpPr>
            <p:cNvPr id="106" name="오른쪽 화살표 205">
              <a:extLst>
                <a:ext uri="{FF2B5EF4-FFF2-40B4-BE49-F238E27FC236}">
                  <a16:creationId xmlns:a16="http://schemas.microsoft.com/office/drawing/2014/main" id="{97A1E2B0-C76D-4EE7-A8B5-AA6948DA5EE9}"/>
                </a:ext>
              </a:extLst>
            </p:cNvPr>
            <p:cNvSpPr/>
            <p:nvPr/>
          </p:nvSpPr>
          <p:spPr>
            <a:xfrm>
              <a:off x="7381098" y="4429132"/>
              <a:ext cx="214314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오른쪽 화살표 206">
              <a:extLst>
                <a:ext uri="{FF2B5EF4-FFF2-40B4-BE49-F238E27FC236}">
                  <a16:creationId xmlns:a16="http://schemas.microsoft.com/office/drawing/2014/main" id="{512AAF92-4AC0-41B3-B5E0-FCCCD0DF8EBF}"/>
                </a:ext>
              </a:extLst>
            </p:cNvPr>
            <p:cNvSpPr/>
            <p:nvPr/>
          </p:nvSpPr>
          <p:spPr>
            <a:xfrm>
              <a:off x="7381098" y="3071810"/>
              <a:ext cx="214314" cy="142876"/>
            </a:xfrm>
            <a:prstGeom prst="righ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오른쪽 화살표 207">
              <a:extLst>
                <a:ext uri="{FF2B5EF4-FFF2-40B4-BE49-F238E27FC236}">
                  <a16:creationId xmlns:a16="http://schemas.microsoft.com/office/drawing/2014/main" id="{739CD68C-8F19-45F0-AAC3-878706F88172}"/>
                </a:ext>
              </a:extLst>
            </p:cNvPr>
            <p:cNvSpPr/>
            <p:nvPr/>
          </p:nvSpPr>
          <p:spPr>
            <a:xfrm>
              <a:off x="7381098" y="5929330"/>
              <a:ext cx="214314" cy="1428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Picture 2">
              <a:extLst>
                <a:ext uri="{FF2B5EF4-FFF2-40B4-BE49-F238E27FC236}">
                  <a16:creationId xmlns:a16="http://schemas.microsoft.com/office/drawing/2014/main" id="{BA735DF3-EA3D-40FE-8DCB-F289CC0BB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4422" y="2928934"/>
              <a:ext cx="964413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3B4FB7-00CE-4371-B3F2-D8B59832CA77}"/>
              </a:ext>
            </a:extLst>
          </p:cNvPr>
          <p:cNvGrpSpPr/>
          <p:nvPr/>
        </p:nvGrpSpPr>
        <p:grpSpPr>
          <a:xfrm>
            <a:off x="1066360" y="4915976"/>
            <a:ext cx="3315770" cy="1151229"/>
            <a:chOff x="811737" y="5082936"/>
            <a:chExt cx="3315770" cy="115122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8F3FB0-52CE-4964-991C-2A90ED8D898C}"/>
                </a:ext>
              </a:extLst>
            </p:cNvPr>
            <p:cNvGrpSpPr/>
            <p:nvPr/>
          </p:nvGrpSpPr>
          <p:grpSpPr>
            <a:xfrm>
              <a:off x="811737" y="5082936"/>
              <a:ext cx="3315770" cy="789949"/>
              <a:chOff x="899461" y="5244071"/>
              <a:chExt cx="3315770" cy="78994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119DC0-0B01-4D7B-B3F4-FDE9A39525E9}"/>
                  </a:ext>
                </a:extLst>
              </p:cNvPr>
              <p:cNvSpPr txBox="1"/>
              <p:nvPr/>
            </p:nvSpPr>
            <p:spPr>
              <a:xfrm>
                <a:off x="899461" y="5473369"/>
                <a:ext cx="1019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1">
                        <a:lumMod val="50000"/>
                      </a:schemeClr>
                    </a:solidFill>
                  </a:rPr>
                  <a:t>불량률 </a:t>
                </a:r>
                <a:r>
                  <a:rPr lang="en-US" altLang="ko-KR" sz="1600" b="1" dirty="0"/>
                  <a:t>=</a:t>
                </a:r>
                <a:endParaRPr lang="ko-KR" altLang="en-US" sz="1600" b="1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4306EF1-F764-402D-81E7-FD93A87B1FC4}"/>
                  </a:ext>
                </a:extLst>
              </p:cNvPr>
              <p:cNvSpPr txBox="1"/>
              <p:nvPr/>
            </p:nvSpPr>
            <p:spPr>
              <a:xfrm>
                <a:off x="2101021" y="5244071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생산된 칩 불량 수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F5FA08A-9D66-48F6-BD52-057EB766D8EE}"/>
                  </a:ext>
                </a:extLst>
              </p:cNvPr>
              <p:cNvSpPr txBox="1"/>
              <p:nvPr/>
            </p:nvSpPr>
            <p:spPr>
              <a:xfrm>
                <a:off x="2102842" y="5695466"/>
                <a:ext cx="18373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/>
                  <a:t>설계된 전체 칩 수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33828C4-4FFD-4B8F-BD55-5FF0720D9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849" y="5642646"/>
                <a:ext cx="238438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DD1A23-5FC9-4B4C-A375-9DCCB5276DAE}"/>
                </a:ext>
              </a:extLst>
            </p:cNvPr>
            <p:cNvSpPr txBox="1"/>
            <p:nvPr/>
          </p:nvSpPr>
          <p:spPr>
            <a:xfrm>
              <a:off x="1020077" y="5957166"/>
              <a:ext cx="3073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* </a:t>
              </a:r>
              <a:r>
                <a:rPr lang="ko-KR" altLang="en-US" sz="1200" dirty="0"/>
                <a:t>칩 </a:t>
              </a:r>
              <a:r>
                <a:rPr lang="en-US" altLang="ko-KR" sz="1200" dirty="0"/>
                <a:t>2000</a:t>
              </a:r>
              <a:r>
                <a:rPr lang="ko-KR" altLang="en-US" sz="1200" dirty="0"/>
                <a:t>개 중 불량품 </a:t>
              </a:r>
              <a:r>
                <a:rPr lang="en-US" altLang="ko-KR" sz="1200" dirty="0"/>
                <a:t>200</a:t>
              </a:r>
              <a:r>
                <a:rPr lang="ko-KR" altLang="en-US" sz="1200" dirty="0"/>
                <a:t>개 이하면 양품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1C5F50-45D5-4F7C-9A72-530CFC77D25B}"/>
              </a:ext>
            </a:extLst>
          </p:cNvPr>
          <p:cNvGrpSpPr/>
          <p:nvPr/>
        </p:nvGrpSpPr>
        <p:grpSpPr>
          <a:xfrm>
            <a:off x="4913436" y="4914560"/>
            <a:ext cx="2190023" cy="1209046"/>
            <a:chOff x="4924999" y="4750161"/>
            <a:chExt cx="2190023" cy="12090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AD8D33-6D5F-40E9-A426-D2A32C07CCB0}"/>
                </a:ext>
              </a:extLst>
            </p:cNvPr>
            <p:cNvSpPr txBox="1"/>
            <p:nvPr/>
          </p:nvSpPr>
          <p:spPr>
            <a:xfrm>
              <a:off x="5175415" y="4750161"/>
              <a:ext cx="1707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현재 불량률</a:t>
              </a:r>
              <a:r>
                <a:rPr lang="en-US" altLang="ko-KR" sz="1600" b="1" dirty="0"/>
                <a:t>: 7%</a:t>
              </a:r>
              <a:endParaRPr lang="ko-KR" altLang="en-US" sz="1600" b="1" dirty="0"/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1B3DA6F9-4C36-4ADC-99B6-6DD05491DDF6}"/>
                </a:ext>
              </a:extLst>
            </p:cNvPr>
            <p:cNvSpPr/>
            <p:nvPr/>
          </p:nvSpPr>
          <p:spPr>
            <a:xfrm>
              <a:off x="5818745" y="5144450"/>
              <a:ext cx="425243" cy="406489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736884F-69A2-4D09-BB07-E0A30907C0A5}"/>
                </a:ext>
              </a:extLst>
            </p:cNvPr>
            <p:cNvSpPr txBox="1"/>
            <p:nvPr/>
          </p:nvSpPr>
          <p:spPr>
            <a:xfrm>
              <a:off x="4924999" y="5620653"/>
              <a:ext cx="2190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목표 불량률</a:t>
              </a:r>
              <a:r>
                <a:rPr lang="en-US" altLang="ko-KR" sz="1600" b="1" dirty="0"/>
                <a:t>: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3%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이하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FD77E2-093F-408B-8BB3-DC2C5E8C5626}"/>
              </a:ext>
            </a:extLst>
          </p:cNvPr>
          <p:cNvSpPr/>
          <p:nvPr/>
        </p:nvSpPr>
        <p:spPr>
          <a:xfrm>
            <a:off x="4537488" y="4841752"/>
            <a:ext cx="3191827" cy="1427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13407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3024</Words>
  <Application>Microsoft Office PowerPoint</Application>
  <PresentationFormat>와이드스크린</PresentationFormat>
  <Paragraphs>884</Paragraphs>
  <Slides>32</Slides>
  <Notes>11</Notes>
  <HiddenSlides>18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Apple SD Gothic Neo SemiBold</vt:lpstr>
      <vt:lpstr>나눔고딕</vt:lpstr>
      <vt:lpstr>맑은 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Jihyun</dc:creator>
  <cp:lastModifiedBy>Kim Jihyun</cp:lastModifiedBy>
  <cp:revision>134</cp:revision>
  <dcterms:created xsi:type="dcterms:W3CDTF">2021-06-01T14:04:37Z</dcterms:created>
  <dcterms:modified xsi:type="dcterms:W3CDTF">2021-06-03T02:01:22Z</dcterms:modified>
</cp:coreProperties>
</file>